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0"/>
  </p:notesMasterIdLst>
  <p:sldIdLst>
    <p:sldId id="267" r:id="rId2"/>
    <p:sldId id="268" r:id="rId3"/>
    <p:sldId id="285" r:id="rId4"/>
    <p:sldId id="286" r:id="rId5"/>
    <p:sldId id="287" r:id="rId6"/>
    <p:sldId id="289" r:id="rId7"/>
    <p:sldId id="288" r:id="rId8"/>
    <p:sldId id="290" r:id="rId9"/>
    <p:sldId id="291" r:id="rId10"/>
    <p:sldId id="292" r:id="rId11"/>
    <p:sldId id="296" r:id="rId12"/>
    <p:sldId id="297" r:id="rId13"/>
    <p:sldId id="298" r:id="rId14"/>
    <p:sldId id="299" r:id="rId15"/>
    <p:sldId id="300" r:id="rId16"/>
    <p:sldId id="293" r:id="rId17"/>
    <p:sldId id="294" r:id="rId18"/>
    <p:sldId id="295" r:id="rId19"/>
  </p:sldIdLst>
  <p:sldSz cx="9144000" cy="6858000" type="screen4x3"/>
  <p:notesSz cx="6797675" cy="9874250"/>
  <p:defaultTextStyle>
    <a:defPPr>
      <a:defRPr lang="sr-Latn-R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D2D8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87" autoAdjust="0"/>
    <p:restoredTop sz="94629" autoAdjust="0"/>
  </p:normalViewPr>
  <p:slideViewPr>
    <p:cSldViewPr>
      <p:cViewPr>
        <p:scale>
          <a:sx n="90" d="100"/>
          <a:sy n="90" d="100"/>
        </p:scale>
        <p:origin x="-1013" y="293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r-Cyrl-B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AEBDFB2-FA29-40B3-9F63-160A7B20DD42}" type="datetimeFigureOut">
              <a:rPr lang="sr-Cyrl-BA" smtClean="0"/>
              <a:t>25.9.2015</a:t>
            </a:fld>
            <a:endParaRPr lang="sr-Cyrl-B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950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r-Cyrl-B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690269"/>
            <a:ext cx="5438140" cy="444341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Cyrl-B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8824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r-Cyrl-B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378824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F2B340C-F0E1-43E2-82EB-A05D4350C7D0}" type="slidenum">
              <a:rPr lang="sr-Cyrl-BA" smtClean="0"/>
              <a:t>‹#›</a:t>
            </a:fld>
            <a:endParaRPr lang="sr-Cyrl-BA"/>
          </a:p>
        </p:txBody>
      </p:sp>
    </p:spTree>
    <p:extLst>
      <p:ext uri="{BB962C8B-B14F-4D97-AF65-F5344CB8AC3E}">
        <p14:creationId xmlns:p14="http://schemas.microsoft.com/office/powerpoint/2010/main" val="32674476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 txBox="1">
            <a:spLocks noGrp="1"/>
          </p:cNvSpPr>
          <p:nvPr>
            <p:ph type="sldNum" sz="quarter" idx="8"/>
          </p:nvPr>
        </p:nvSpPr>
        <p:spPr>
          <a:xfrm>
            <a:off x="0" y="0"/>
            <a:ext cx="357" cy="389"/>
          </a:xfrm>
        </p:spPr>
        <p:txBody>
          <a:bodyPr wrap="square" lIns="90000" tIns="45000" rIns="90000" bIns="45000"/>
          <a:lstStyle/>
          <a:p>
            <a:pPr lvl="0" algn="l" hangingPunct="1"/>
            <a:fld id="{2AF498A5-7A22-4ABB-A877-057623FD2286}" type="slidenum">
              <a:rPr/>
              <a:pPr lvl="0" algn="l" hangingPunct="1"/>
              <a:t>1</a:t>
            </a:fld>
            <a:fld id="{F10EEF31-7753-481D-9A20-E1F8CE7CCB64}" type="slidenum">
              <a:rPr/>
              <a:pPr lvl="0" algn="l" hangingPunct="1"/>
              <a:t>1</a:t>
            </a:fld>
            <a:endParaRPr lang="x-none" sz="1800">
              <a:solidFill>
                <a:srgbClr val="000000"/>
              </a:solidFill>
              <a:latin typeface="+mn-lt" pitchFamily="18"/>
              <a:ea typeface="+mn-ea" pitchFamily="2"/>
              <a:cs typeface="+mn-cs" pitchFamily="2"/>
            </a:endParaRPr>
          </a:p>
        </p:txBody>
      </p:sp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0" y="0"/>
            <a:ext cx="0" cy="0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0" y="0"/>
            <a:ext cx="357" cy="389"/>
          </a:xfrm>
        </p:spPr>
        <p:txBody>
          <a:bodyPr wrap="square" lIns="90000" tIns="45000" rIns="90000" bIns="45000"/>
          <a:lstStyle/>
          <a:p>
            <a:pPr lvl="0"/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397216897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860425" y="877888"/>
            <a:ext cx="5770563" cy="4329112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749350" y="5484096"/>
            <a:ext cx="5994443" cy="5195644"/>
          </a:xfrm>
        </p:spPr>
        <p:txBody>
          <a:bodyPr/>
          <a:lstStyle/>
          <a:p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17870527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 txBox="1">
            <a:spLocks noGrp="1"/>
          </p:cNvSpPr>
          <p:nvPr>
            <p:ph type="sldNum" sz="quarter" idx="8"/>
          </p:nvPr>
        </p:nvSpPr>
        <p:spPr>
          <a:xfrm>
            <a:off x="0" y="0"/>
            <a:ext cx="357" cy="389"/>
          </a:xfrm>
        </p:spPr>
        <p:txBody>
          <a:bodyPr wrap="square" lIns="90000" tIns="45000" rIns="90000" bIns="45000"/>
          <a:lstStyle/>
          <a:p>
            <a:pPr lvl="0" algn="l" hangingPunct="1"/>
            <a:fld id="{0BABB9A0-5B85-4072-B3CC-61ACB1B2693C}" type="slidenum">
              <a:rPr/>
              <a:pPr lvl="0" algn="l" hangingPunct="1"/>
              <a:t>18</a:t>
            </a:fld>
            <a:fld id="{25939A43-D99C-456A-9021-7C853E609393}" type="slidenum">
              <a:rPr/>
              <a:pPr lvl="0" algn="l" hangingPunct="1"/>
              <a:t>18</a:t>
            </a:fld>
            <a:endParaRPr lang="x-none" sz="1800">
              <a:solidFill>
                <a:srgbClr val="000000"/>
              </a:solidFill>
              <a:latin typeface="Calibri" pitchFamily="34"/>
              <a:ea typeface="+mn-ea" pitchFamily="2"/>
              <a:cs typeface="+mn-cs" pitchFamily="2"/>
            </a:endParaRPr>
          </a:p>
        </p:txBody>
      </p:sp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0" y="0"/>
            <a:ext cx="0" cy="0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0" y="0"/>
            <a:ext cx="357" cy="389"/>
          </a:xfrm>
        </p:spPr>
        <p:txBody>
          <a:bodyPr wrap="square" lIns="90000" tIns="45000" rIns="90000" bIns="45000"/>
          <a:lstStyle/>
          <a:p>
            <a:pPr lvl="0"/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37913668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F08C51D5-7610-43BB-ADB5-327A7E8B1A0F}" type="datetimeFigureOut">
              <a:rPr lang="sr-Cyrl-BA" smtClean="0"/>
              <a:t>25.9.2015</a:t>
            </a:fld>
            <a:endParaRPr lang="sr-Cyrl-BA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sr-Cyrl-BA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9705DA5-21E4-4F52-A890-CBA44F317E04}" type="slidenum">
              <a:rPr lang="sr-Cyrl-BA" smtClean="0"/>
              <a:t>‹#›</a:t>
            </a:fld>
            <a:endParaRPr lang="sr-Cyrl-B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08C51D5-7610-43BB-ADB5-327A7E8B1A0F}" type="datetimeFigureOut">
              <a:rPr lang="sr-Cyrl-BA" smtClean="0"/>
              <a:t>25.9.2015</a:t>
            </a:fld>
            <a:endParaRPr lang="sr-Cyrl-B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sr-Cyrl-B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9705DA5-21E4-4F52-A890-CBA44F317E04}" type="slidenum">
              <a:rPr lang="sr-Cyrl-BA" smtClean="0"/>
              <a:t>‹#›</a:t>
            </a:fld>
            <a:endParaRPr lang="sr-Cyrl-B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08C51D5-7610-43BB-ADB5-327A7E8B1A0F}" type="datetimeFigureOut">
              <a:rPr lang="sr-Cyrl-BA" smtClean="0"/>
              <a:t>25.9.2015</a:t>
            </a:fld>
            <a:endParaRPr lang="sr-Cyrl-B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sr-Cyrl-B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9705DA5-21E4-4F52-A890-CBA44F317E04}" type="slidenum">
              <a:rPr lang="sr-Cyrl-BA" smtClean="0"/>
              <a:t>‹#›</a:t>
            </a:fld>
            <a:endParaRPr lang="sr-Cyrl-B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08C51D5-7610-43BB-ADB5-327A7E8B1A0F}" type="datetimeFigureOut">
              <a:rPr lang="sr-Cyrl-BA" smtClean="0"/>
              <a:t>25.9.2015</a:t>
            </a:fld>
            <a:endParaRPr lang="sr-Cyrl-B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sr-Cyrl-B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9705DA5-21E4-4F52-A890-CBA44F317E04}" type="slidenum">
              <a:rPr lang="sr-Cyrl-BA" smtClean="0"/>
              <a:t>‹#›</a:t>
            </a:fld>
            <a:endParaRPr lang="sr-Cyrl-BA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08C51D5-7610-43BB-ADB5-327A7E8B1A0F}" type="datetimeFigureOut">
              <a:rPr lang="sr-Cyrl-BA" smtClean="0"/>
              <a:t>25.9.2015</a:t>
            </a:fld>
            <a:endParaRPr lang="sr-Cyrl-B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sr-Cyrl-B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9705DA5-21E4-4F52-A890-CBA44F317E04}" type="slidenum">
              <a:rPr lang="sr-Cyrl-BA" smtClean="0"/>
              <a:t>‹#›</a:t>
            </a:fld>
            <a:endParaRPr lang="sr-Cyrl-BA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08C51D5-7610-43BB-ADB5-327A7E8B1A0F}" type="datetimeFigureOut">
              <a:rPr lang="sr-Cyrl-BA" smtClean="0"/>
              <a:t>25.9.2015</a:t>
            </a:fld>
            <a:endParaRPr lang="sr-Cyrl-B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sr-Cyrl-B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9705DA5-21E4-4F52-A890-CBA44F317E04}" type="slidenum">
              <a:rPr lang="sr-Cyrl-BA" smtClean="0"/>
              <a:t>‹#›</a:t>
            </a:fld>
            <a:endParaRPr lang="sr-Cyrl-BA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08C51D5-7610-43BB-ADB5-327A7E8B1A0F}" type="datetimeFigureOut">
              <a:rPr lang="sr-Cyrl-BA" smtClean="0"/>
              <a:t>25.9.2015</a:t>
            </a:fld>
            <a:endParaRPr lang="sr-Cyrl-B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sr-Cyrl-B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9705DA5-21E4-4F52-A890-CBA44F317E04}" type="slidenum">
              <a:rPr lang="sr-Cyrl-BA" smtClean="0"/>
              <a:t>‹#›</a:t>
            </a:fld>
            <a:endParaRPr lang="sr-Cyrl-B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08C51D5-7610-43BB-ADB5-327A7E8B1A0F}" type="datetimeFigureOut">
              <a:rPr lang="sr-Cyrl-BA" smtClean="0"/>
              <a:t>25.9.2015</a:t>
            </a:fld>
            <a:endParaRPr lang="sr-Cyrl-B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sr-Cyrl-B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9705DA5-21E4-4F52-A890-CBA44F317E04}" type="slidenum">
              <a:rPr lang="sr-Cyrl-BA" smtClean="0"/>
              <a:t>‹#›</a:t>
            </a:fld>
            <a:endParaRPr lang="sr-Cyrl-BA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08C51D5-7610-43BB-ADB5-327A7E8B1A0F}" type="datetimeFigureOut">
              <a:rPr lang="sr-Cyrl-BA" smtClean="0"/>
              <a:t>25.9.2015</a:t>
            </a:fld>
            <a:endParaRPr lang="sr-Cyrl-B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sr-Cyrl-B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9705DA5-21E4-4F52-A890-CBA44F317E04}" type="slidenum">
              <a:rPr lang="sr-Cyrl-BA" smtClean="0"/>
              <a:t>‹#›</a:t>
            </a:fld>
            <a:endParaRPr lang="sr-Cyrl-B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F08C51D5-7610-43BB-ADB5-327A7E8B1A0F}" type="datetimeFigureOut">
              <a:rPr lang="sr-Cyrl-BA" smtClean="0"/>
              <a:t>25.9.2015</a:t>
            </a:fld>
            <a:endParaRPr lang="sr-Cyrl-B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sr-Cyrl-B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9705DA5-21E4-4F52-A890-CBA44F317E04}" type="slidenum">
              <a:rPr lang="sr-Cyrl-BA" smtClean="0"/>
              <a:t>‹#›</a:t>
            </a:fld>
            <a:endParaRPr lang="sr-Cyrl-B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F08C51D5-7610-43BB-ADB5-327A7E8B1A0F}" type="datetimeFigureOut">
              <a:rPr lang="sr-Cyrl-BA" smtClean="0"/>
              <a:t>25.9.2015</a:t>
            </a:fld>
            <a:endParaRPr lang="sr-Cyrl-B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sr-Cyrl-B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9705DA5-21E4-4F52-A890-CBA44F317E04}" type="slidenum">
              <a:rPr lang="sr-Cyrl-BA" smtClean="0"/>
              <a:t>‹#›</a:t>
            </a:fld>
            <a:endParaRPr lang="sr-Cyrl-BA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F08C51D5-7610-43BB-ADB5-327A7E8B1A0F}" type="datetimeFigureOut">
              <a:rPr lang="sr-Cyrl-BA" smtClean="0"/>
              <a:t>25.9.2015</a:t>
            </a:fld>
            <a:endParaRPr lang="sr-Cyrl-BA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sr-Cyrl-BA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59705DA5-21E4-4F52-A890-CBA44F317E04}" type="slidenum">
              <a:rPr lang="sr-Cyrl-BA" smtClean="0"/>
              <a:t>‹#›</a:t>
            </a:fld>
            <a:endParaRPr lang="sr-Cyrl-B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em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emf"/><Relationship Id="rId4" Type="http://schemas.openxmlformats.org/officeDocument/2006/relationships/image" Target="../media/image4.emf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9.emf"/><Relationship Id="rId7" Type="http://schemas.openxmlformats.org/officeDocument/2006/relationships/image" Target="../media/image1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17.emf"/><Relationship Id="rId4" Type="http://schemas.openxmlformats.org/officeDocument/2006/relationships/image" Target="../media/image1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5" Type="http://schemas.openxmlformats.org/officeDocument/2006/relationships/image" Target="../media/image23.emf"/><Relationship Id="rId4" Type="http://schemas.openxmlformats.org/officeDocument/2006/relationships/image" Target="../media/image22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ft.gov.ba/" TargetMode="External"/><Relationship Id="rId2" Type="http://schemas.openxmlformats.org/officeDocument/2006/relationships/hyperlink" Target="http://www.donormappining.ba/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image" Target="../media/image25.jp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www.donormapping.ba/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/>
          <p:cNvPicPr>
            <a:picLocks noChangeAspect="1"/>
          </p:cNvPicPr>
          <p:nvPr/>
        </p:nvPicPr>
        <p:blipFill>
          <a:blip r:embed="rId3" cstate="print">
            <a:lum/>
            <a:alphaModFix/>
          </a:blip>
          <a:srcRect/>
          <a:stretch>
            <a:fillRect/>
          </a:stretch>
        </p:blipFill>
        <p:spPr>
          <a:xfrm>
            <a:off x="6204600" y="6149519"/>
            <a:ext cx="482400" cy="59004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Rectangle 2"/>
          <p:cNvSpPr/>
          <p:nvPr/>
        </p:nvSpPr>
        <p:spPr>
          <a:xfrm>
            <a:off x="6687000" y="6120542"/>
            <a:ext cx="2384639" cy="76200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compatLnSpc="0"/>
          <a:lstStyle/>
          <a:p>
            <a:pPr marL="0" marR="0" lvl="0" indent="0" algn="ctr" rtl="0" hangingPunct="1">
              <a:spcBef>
                <a:spcPts val="0"/>
              </a:spcBef>
              <a:spcAft>
                <a:spcPts val="601"/>
              </a:spcAft>
              <a:buNone/>
              <a:tabLst/>
            </a:pPr>
            <a:r>
              <a:rPr lang="bs-Latn-BA" sz="1100" b="1" i="0" u="none" strike="noStrike" dirty="0" smtClean="0">
                <a:solidFill>
                  <a:srgbClr val="16515F"/>
                </a:solidFill>
                <a:latin typeface="Arial" pitchFamily="34"/>
                <a:ea typeface="Lucida Sans Unicode" pitchFamily="2"/>
                <a:cs typeface="Arial" pitchFamily="34"/>
              </a:rPr>
              <a:t>BOSNIA </a:t>
            </a:r>
            <a:r>
              <a:rPr lang="bs-Latn-BA" sz="1100" b="1" dirty="0" smtClean="0">
                <a:solidFill>
                  <a:srgbClr val="16515F"/>
                </a:solidFill>
                <a:latin typeface="Arial" pitchFamily="34"/>
                <a:ea typeface="Lucida Sans Unicode" pitchFamily="2"/>
                <a:cs typeface="Arial" pitchFamily="34"/>
              </a:rPr>
              <a:t>AND</a:t>
            </a:r>
            <a:r>
              <a:rPr lang="bs-Latn-BA" sz="1100" b="1" i="0" u="none" strike="noStrike" dirty="0" smtClean="0">
                <a:solidFill>
                  <a:srgbClr val="16515F"/>
                </a:solidFill>
                <a:latin typeface="Arial" pitchFamily="34"/>
                <a:ea typeface="Lucida Sans Unicode" pitchFamily="2"/>
                <a:cs typeface="Arial" pitchFamily="34"/>
              </a:rPr>
              <a:t> </a:t>
            </a:r>
            <a:r>
              <a:rPr lang="bs-Latn-BA" sz="1100" b="1" i="0" u="none" strike="noStrike" dirty="0" smtClean="0">
                <a:solidFill>
                  <a:srgbClr val="16515F"/>
                </a:solidFill>
                <a:latin typeface="Arial" pitchFamily="34"/>
                <a:ea typeface="Lucida Sans Unicode" pitchFamily="2"/>
                <a:cs typeface="Arial" pitchFamily="34"/>
              </a:rPr>
              <a:t>HERZEGOVINA</a:t>
            </a:r>
          </a:p>
          <a:p>
            <a:pPr marL="0" marR="0" lvl="0" indent="0" algn="ctr" rtl="0" hangingPunct="1">
              <a:spcBef>
                <a:spcPts val="0"/>
              </a:spcBef>
              <a:spcAft>
                <a:spcPts val="601"/>
              </a:spcAft>
              <a:buNone/>
              <a:tabLst/>
            </a:pPr>
            <a:r>
              <a:rPr lang="sr-Latn-RS" sz="1100" b="1" dirty="0" smtClean="0">
                <a:solidFill>
                  <a:srgbClr val="16515F"/>
                </a:solidFill>
                <a:latin typeface="Arial" pitchFamily="34"/>
                <a:ea typeface="Lucida Sans Unicode" pitchFamily="2"/>
                <a:cs typeface="Arial" pitchFamily="34"/>
              </a:rPr>
              <a:t>Ministry</a:t>
            </a:r>
            <a:r>
              <a:rPr lang="sr-Latn-RS" sz="1100" b="1" dirty="0" smtClean="0">
                <a:solidFill>
                  <a:srgbClr val="16515F"/>
                </a:solidFill>
                <a:latin typeface="Arial" pitchFamily="34"/>
                <a:ea typeface="Lucida Sans Unicode" pitchFamily="2"/>
                <a:cs typeface="Arial" pitchFamily="34"/>
              </a:rPr>
              <a:t> </a:t>
            </a:r>
            <a:r>
              <a:rPr lang="sr-Latn-RS" sz="1100" b="1" dirty="0" smtClean="0">
                <a:solidFill>
                  <a:srgbClr val="16515F"/>
                </a:solidFill>
                <a:latin typeface="Arial" pitchFamily="34"/>
                <a:ea typeface="Lucida Sans Unicode" pitchFamily="2"/>
                <a:cs typeface="Arial" pitchFamily="34"/>
              </a:rPr>
              <a:t>of Finance and Treasury</a:t>
            </a:r>
            <a:endParaRPr lang="x-none" sz="1100" b="1" i="0" u="none" strike="noStrike" smtClean="0">
              <a:solidFill>
                <a:srgbClr val="16515F"/>
              </a:solidFill>
              <a:latin typeface="Arial" pitchFamily="34"/>
              <a:ea typeface="Lucida Sans Unicode" pitchFamily="2"/>
              <a:cs typeface="Arial" pitchFamily="34"/>
            </a:endParaRPr>
          </a:p>
          <a:p>
            <a:pPr marL="0" marR="0" lvl="0" indent="0" algn="ctr" rtl="0" hangingPunct="1">
              <a:lnSpc>
                <a:spcPct val="125000"/>
              </a:lnSpc>
              <a:spcBef>
                <a:spcPts val="0"/>
              </a:spcBef>
              <a:spcAft>
                <a:spcPts val="601"/>
              </a:spcAft>
              <a:buNone/>
              <a:tabLst>
                <a:tab pos="0" algn="l"/>
                <a:tab pos="447840" algn="l"/>
                <a:tab pos="896759" algn="l"/>
                <a:tab pos="1346040" algn="l"/>
                <a:tab pos="1795320" algn="l"/>
                <a:tab pos="2244600" algn="l"/>
                <a:tab pos="2693880" algn="l"/>
                <a:tab pos="3143159" algn="l"/>
                <a:tab pos="3592440" algn="l"/>
                <a:tab pos="4041719" algn="l"/>
                <a:tab pos="4491000" algn="l"/>
                <a:tab pos="4940280" algn="l"/>
                <a:tab pos="5389560" algn="l"/>
                <a:tab pos="5838840" algn="l"/>
                <a:tab pos="6288120" algn="l"/>
                <a:tab pos="6737400" algn="l"/>
                <a:tab pos="7186679" algn="l"/>
                <a:tab pos="7635960" algn="l"/>
                <a:tab pos="8085240" algn="l"/>
                <a:tab pos="8534520" algn="l"/>
                <a:tab pos="8983800" algn="l"/>
              </a:tabLst>
            </a:pPr>
            <a:endParaRPr lang="x-none" sz="1100" b="1" i="0" u="none" strike="noStrike">
              <a:solidFill>
                <a:srgbClr val="16515F"/>
              </a:solidFill>
              <a:latin typeface="Arial" pitchFamily="34"/>
              <a:ea typeface="Lucida Sans Unicode" pitchFamily="2"/>
              <a:cs typeface="Arial" pitchFamily="34"/>
            </a:endParaRPr>
          </a:p>
          <a:p>
            <a:pPr marL="0" marR="0" lvl="0" indent="0" algn="ctr" rtl="0" hangingPunct="1">
              <a:lnSpc>
                <a:spcPct val="125000"/>
              </a:lnSpc>
              <a:spcBef>
                <a:spcPts val="0"/>
              </a:spcBef>
              <a:spcAft>
                <a:spcPts val="601"/>
              </a:spcAft>
              <a:buNone/>
              <a:tabLst>
                <a:tab pos="0" algn="l"/>
                <a:tab pos="447840" algn="l"/>
                <a:tab pos="896759" algn="l"/>
                <a:tab pos="1346040" algn="l"/>
                <a:tab pos="1795320" algn="l"/>
                <a:tab pos="2244600" algn="l"/>
                <a:tab pos="2693880" algn="l"/>
                <a:tab pos="3143159" algn="l"/>
                <a:tab pos="3592440" algn="l"/>
                <a:tab pos="4041719" algn="l"/>
                <a:tab pos="4491000" algn="l"/>
                <a:tab pos="4940280" algn="l"/>
                <a:tab pos="5389560" algn="l"/>
                <a:tab pos="5838840" algn="l"/>
                <a:tab pos="6288120" algn="l"/>
                <a:tab pos="6737400" algn="l"/>
                <a:tab pos="7186679" algn="l"/>
                <a:tab pos="7635960" algn="l"/>
                <a:tab pos="8085240" algn="l"/>
                <a:tab pos="8534520" algn="l"/>
                <a:tab pos="8983800" algn="l"/>
              </a:tabLst>
            </a:pPr>
            <a:endParaRPr lang="x-none" sz="1100" b="1" i="0" u="none" strike="noStrike">
              <a:solidFill>
                <a:srgbClr val="16515F"/>
              </a:solidFill>
              <a:latin typeface="Arial" pitchFamily="34"/>
              <a:ea typeface="Lucida Sans Unicode" pitchFamily="2"/>
              <a:cs typeface="Arial" pitchFamily="34"/>
            </a:endParaRPr>
          </a:p>
        </p:txBody>
      </p:sp>
      <p:sp>
        <p:nvSpPr>
          <p:cNvPr id="4" name="Straight Connector 5"/>
          <p:cNvSpPr/>
          <p:nvPr/>
        </p:nvSpPr>
        <p:spPr>
          <a:xfrm>
            <a:off x="774359" y="6033960"/>
            <a:ext cx="8406001" cy="0"/>
          </a:xfrm>
          <a:prstGeom prst="line">
            <a:avLst/>
          </a:prstGeom>
          <a:noFill/>
          <a:ln w="9360">
            <a:solidFill>
              <a:srgbClr val="16515F"/>
            </a:solidFill>
            <a:custDash>
              <a:ds d="100000" sp="100000"/>
            </a:custDash>
          </a:ln>
        </p:spPr>
        <p:txBody>
          <a:bodyPr vert="horz" wrap="square" lIns="90000" tIns="45000" rIns="90000" bIns="45000" anchor="ctr" anchorCtr="1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x-none" sz="1800" b="0" i="0" u="none" strike="noStrike" kern="1200">
              <a:ln>
                <a:noFill/>
              </a:ln>
              <a:latin typeface="Arial" pitchFamily="18"/>
              <a:ea typeface="Lucida Sans Unicode" pitchFamily="2"/>
              <a:cs typeface="Tahoma" pitchFamily="2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52400" y="457200"/>
            <a:ext cx="8763000" cy="510540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compatLnSpc="0"/>
          <a:lstStyle/>
          <a:p>
            <a:pPr algn="ctr"/>
            <a:r>
              <a:rPr lang="bs-Latn-BA" sz="1600" b="1" dirty="0" smtClean="0">
                <a:solidFill>
                  <a:srgbClr val="0070C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INTERNATIONAL</a:t>
            </a:r>
            <a:r>
              <a:rPr lang="vi-VN" sz="1600" b="1" dirty="0" smtClean="0">
                <a:solidFill>
                  <a:srgbClr val="0070C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bs-Latn-BA" sz="1600" b="1" dirty="0" smtClean="0">
                <a:solidFill>
                  <a:srgbClr val="0070C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REVIEW CONFERENCE </a:t>
            </a:r>
          </a:p>
          <a:p>
            <a:pPr algn="ctr"/>
            <a:r>
              <a:rPr lang="bs-Latn-BA" sz="1600" b="1" dirty="0" smtClean="0">
                <a:solidFill>
                  <a:srgbClr val="0070C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on progress made in the implementation of </a:t>
            </a:r>
            <a:r>
              <a:rPr lang="vi-VN" sz="1600" b="1" dirty="0" smtClean="0">
                <a:solidFill>
                  <a:srgbClr val="0070C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bs-Latn-BA" sz="1600" b="1" dirty="0" smtClean="0">
                <a:solidFill>
                  <a:srgbClr val="0070C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results of the Brussels Donors‘ Conference </a:t>
            </a:r>
            <a:r>
              <a:rPr lang="bs-Latn-BA" sz="1600" b="1" dirty="0" smtClean="0">
                <a:solidFill>
                  <a:srgbClr val="0070C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for</a:t>
            </a:r>
            <a:r>
              <a:rPr lang="bs-Latn-BA" sz="1600" b="1" dirty="0" smtClean="0">
                <a:solidFill>
                  <a:srgbClr val="0070C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vi-VN" sz="1600" b="1" dirty="0" smtClean="0">
                <a:solidFill>
                  <a:srgbClr val="0070C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Bosn</a:t>
            </a:r>
            <a:r>
              <a:rPr lang="bs-Latn-BA" sz="1600" b="1" dirty="0" smtClean="0">
                <a:solidFill>
                  <a:srgbClr val="0070C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ia and </a:t>
            </a:r>
            <a:r>
              <a:rPr lang="vi-VN" sz="1600" b="1" dirty="0" smtClean="0">
                <a:solidFill>
                  <a:srgbClr val="0070C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Her</a:t>
            </a:r>
            <a:r>
              <a:rPr lang="bs-Latn-BA" sz="1600" b="1" dirty="0" smtClean="0">
                <a:solidFill>
                  <a:srgbClr val="0070C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z</a:t>
            </a:r>
            <a:r>
              <a:rPr lang="vi-VN" sz="1600" b="1" dirty="0" smtClean="0">
                <a:solidFill>
                  <a:srgbClr val="0070C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egovin</a:t>
            </a:r>
            <a:r>
              <a:rPr lang="bs-Latn-BA" sz="1600" b="1" dirty="0" smtClean="0">
                <a:solidFill>
                  <a:srgbClr val="0070C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 and</a:t>
            </a:r>
            <a:r>
              <a:rPr lang="vi-VN" sz="1600" b="1" dirty="0" smtClean="0">
                <a:solidFill>
                  <a:srgbClr val="0070C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S</a:t>
            </a:r>
            <a:r>
              <a:rPr lang="bs-Latn-BA" sz="1600" b="1" dirty="0" smtClean="0">
                <a:solidFill>
                  <a:srgbClr val="0070C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</a:t>
            </a:r>
            <a:r>
              <a:rPr lang="vi-VN" sz="1600" b="1" dirty="0" smtClean="0">
                <a:solidFill>
                  <a:srgbClr val="0070C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rbi</a:t>
            </a:r>
            <a:r>
              <a:rPr lang="bs-Latn-BA" sz="1600" b="1" dirty="0" smtClean="0">
                <a:solidFill>
                  <a:srgbClr val="0070C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</a:t>
            </a:r>
            <a:r>
              <a:rPr lang="vi-VN" sz="1600" b="1" dirty="0" smtClean="0">
                <a:solidFill>
                  <a:srgbClr val="0070C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bs-Latn-BA" sz="1600" b="1" dirty="0" smtClean="0">
                <a:solidFill>
                  <a:srgbClr val="0070C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after the floods</a:t>
            </a:r>
            <a:endParaRPr lang="bs-Latn-BA" sz="1600" b="1" dirty="0" smtClean="0">
              <a:solidFill>
                <a:srgbClr val="0070C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ctr"/>
            <a:r>
              <a:rPr lang="bs-Latn-BA" sz="1600" b="1" dirty="0" smtClean="0">
                <a:solidFill>
                  <a:srgbClr val="0070C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„Rebuilding </a:t>
            </a:r>
            <a:r>
              <a:rPr lang="bs-Latn-BA" sz="1600" b="1" dirty="0" smtClean="0">
                <a:solidFill>
                  <a:srgbClr val="0070C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together“</a:t>
            </a:r>
            <a:endParaRPr lang="vi-VN" sz="1600" b="1" dirty="0">
              <a:solidFill>
                <a:srgbClr val="0070C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lvl="0" algn="ctr">
              <a:lnSpc>
                <a:spcPct val="125000"/>
              </a:lnSpc>
            </a:pPr>
            <a:endParaRPr lang="bs-Latn-BA" sz="2400" b="1" i="0" u="none" strike="noStrike" dirty="0" smtClean="0">
              <a:solidFill>
                <a:srgbClr val="2D2D8A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lvl="0" algn="ctr">
              <a:lnSpc>
                <a:spcPct val="125000"/>
              </a:lnSpc>
            </a:pPr>
            <a:endParaRPr lang="bs-Latn-BA" sz="2400" b="1" i="0" u="none" strike="noStrike" dirty="0" smtClean="0">
              <a:solidFill>
                <a:srgbClr val="2D2D8A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lvl="0" algn="ctr">
              <a:lnSpc>
                <a:spcPct val="125000"/>
              </a:lnSpc>
            </a:pPr>
            <a:r>
              <a:rPr lang="x-none" sz="2400" b="1" i="0" u="none" strike="noStrike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/>
            </a:r>
            <a:br>
              <a:rPr lang="x-none" sz="2400" b="1" i="0" u="none" strike="noStrike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bs-Latn-BA" sz="2200" b="1" i="0" u="none" strike="noStrike" dirty="0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Bosnia </a:t>
            </a:r>
            <a:r>
              <a:rPr lang="bs-Latn-BA" sz="2200" b="1" dirty="0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and</a:t>
            </a:r>
            <a:r>
              <a:rPr lang="bs-Latn-BA" sz="2200" b="1" i="0" u="none" strike="noStrike" dirty="0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Herzegovina </a:t>
            </a:r>
            <a:r>
              <a:rPr lang="bs-Latn-BA" sz="2200" b="1" dirty="0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and</a:t>
            </a:r>
            <a:r>
              <a:rPr lang="bs-Latn-BA" sz="2200" b="1" i="0" u="none" strike="noStrike" dirty="0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Donors</a:t>
            </a:r>
          </a:p>
          <a:p>
            <a:pPr lvl="0" algn="ctr">
              <a:lnSpc>
                <a:spcPct val="125000"/>
              </a:lnSpc>
            </a:pPr>
            <a:r>
              <a:rPr lang="bs-Latn-BA" sz="2000" b="1" dirty="0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Floods Recovery Activities and </a:t>
            </a:r>
          </a:p>
          <a:p>
            <a:pPr lvl="0" algn="ctr">
              <a:lnSpc>
                <a:spcPct val="125000"/>
              </a:lnSpc>
            </a:pPr>
            <a:r>
              <a:rPr lang="bs-Latn-BA" sz="2000" b="1" dirty="0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Mobilization and Realization of Funds</a:t>
            </a:r>
            <a:endParaRPr lang="bs-Latn-BA" sz="2400" b="1" dirty="0">
              <a:solidFill>
                <a:srgbClr val="2D2D8A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lvl="0" algn="ctr">
              <a:lnSpc>
                <a:spcPct val="125000"/>
              </a:lnSpc>
            </a:pPr>
            <a:endParaRPr lang="bs-Latn-BA" sz="1600" b="1" dirty="0">
              <a:solidFill>
                <a:srgbClr val="2D2D8A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lvl="0" indent="0" algn="ctr" rtl="0" hangingPunct="1">
              <a:lnSpc>
                <a:spcPct val="125000"/>
              </a:lnSpc>
              <a:buNone/>
              <a:tabLst/>
            </a:pPr>
            <a:r>
              <a:rPr lang="x-none" sz="1400" b="1" i="0" u="none" strike="noStrike" smtClean="0">
                <a:solidFill>
                  <a:srgbClr val="0070C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Sarajevo</a:t>
            </a:r>
            <a:r>
              <a:rPr lang="bs-Latn-BA" sz="1400" b="1" i="0" u="none" strike="noStrike" dirty="0" smtClean="0">
                <a:solidFill>
                  <a:srgbClr val="0070C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September 28, 2015</a:t>
            </a:r>
            <a:r>
              <a:rPr lang="x-none" sz="1400" b="1" i="0" u="none" strike="noStrike" smtClean="0">
                <a:solidFill>
                  <a:srgbClr val="0070C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endParaRPr lang="x-none" sz="1400" b="1" i="0" u="none" strike="noStrike">
              <a:solidFill>
                <a:srgbClr val="0070C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1939970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04800" y="1507997"/>
            <a:ext cx="8610600" cy="4525963"/>
          </a:xfrm>
        </p:spPr>
        <p:txBody>
          <a:bodyPr>
            <a:normAutofit/>
          </a:bodyPr>
          <a:lstStyle/>
          <a:p>
            <a:endParaRPr lang="bs-Latn-BA" sz="2400" dirty="0" smtClean="0">
              <a:solidFill>
                <a:srgbClr val="2D2D8A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bs-Latn-BA" sz="2400" dirty="0">
              <a:solidFill>
                <a:srgbClr val="2D2D8A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109728" indent="0" algn="ctr">
              <a:buNone/>
            </a:pPr>
            <a:r>
              <a:rPr lang="bs-Latn-BA" sz="2400" b="1" dirty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</a:t>
            </a:r>
            <a:r>
              <a:rPr lang="bs-Latn-BA" sz="2400" b="1" dirty="0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loods </a:t>
            </a:r>
            <a:r>
              <a:rPr lang="bs-Latn-BA" sz="2400" b="1" dirty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2014 </a:t>
            </a:r>
          </a:p>
          <a:p>
            <a:pPr marL="109728" indent="0" algn="ctr">
              <a:buNone/>
            </a:pPr>
            <a:endParaRPr lang="bs-Latn-BA" sz="1200" b="1" dirty="0" smtClean="0">
              <a:solidFill>
                <a:srgbClr val="2D2D8A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109728" indent="0" algn="ctr">
              <a:buNone/>
            </a:pPr>
            <a:r>
              <a:rPr lang="bs-Latn-BA" sz="2200" b="1" dirty="0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Realization of the Pledged funds at the Donors‘ Conference for BiH and Serbia „Rebuilding together“</a:t>
            </a:r>
          </a:p>
          <a:p>
            <a:pPr marL="109728" indent="0" algn="ctr">
              <a:buNone/>
            </a:pPr>
            <a:endParaRPr lang="bs-Latn-BA" sz="1400" b="1" dirty="0">
              <a:solidFill>
                <a:srgbClr val="2D2D8A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109728" indent="0" algn="ctr">
              <a:buNone/>
            </a:pPr>
            <a:r>
              <a:rPr lang="bs-Latn-BA" sz="2200" b="1" u="sng" dirty="0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Inclusive with </a:t>
            </a:r>
            <a:r>
              <a:rPr lang="bs-Latn-BA" sz="2200" b="1" u="sng" dirty="0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30 June 2015</a:t>
            </a:r>
            <a:endParaRPr lang="bs-Latn-BA" sz="2200" b="1" u="sng" dirty="0">
              <a:solidFill>
                <a:srgbClr val="2D2D8A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109728" indent="0" algn="ctr">
              <a:buNone/>
            </a:pPr>
            <a:endParaRPr lang="bs-Latn-BA" sz="2000" b="1" u="sng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533400" y="304800"/>
            <a:ext cx="8229600" cy="1143000"/>
          </a:xfrm>
        </p:spPr>
        <p:txBody>
          <a:bodyPr>
            <a:noAutofit/>
          </a:bodyPr>
          <a:lstStyle/>
          <a:p>
            <a:pPr marL="715963" indent="-715963"/>
            <a:r>
              <a:rPr lang="bs-Latn-BA" sz="2800" dirty="0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5</a:t>
            </a:r>
            <a:r>
              <a:rPr lang="bs-Latn-BA" sz="2800" dirty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 </a:t>
            </a:r>
            <a:r>
              <a:rPr lang="bs-Latn-BA" sz="2800" dirty="0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Financial overview</a:t>
            </a:r>
            <a:endParaRPr lang="bs-Latn-BA" sz="2800" dirty="0">
              <a:solidFill>
                <a:srgbClr val="2D2D8A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4" name="Picture 7"/>
          <p:cNvPicPr>
            <a:picLocks noChangeAspect="1"/>
          </p:cNvPicPr>
          <p:nvPr/>
        </p:nvPicPr>
        <p:blipFill>
          <a:blip r:embed="rId2" cstate="print">
            <a:lum/>
            <a:alphaModFix/>
          </a:blip>
          <a:srcRect/>
          <a:stretch>
            <a:fillRect/>
          </a:stretch>
        </p:blipFill>
        <p:spPr>
          <a:xfrm>
            <a:off x="6204600" y="6149519"/>
            <a:ext cx="482400" cy="59004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Rectangle 2"/>
          <p:cNvSpPr/>
          <p:nvPr/>
        </p:nvSpPr>
        <p:spPr>
          <a:xfrm>
            <a:off x="6687000" y="6120542"/>
            <a:ext cx="2384639" cy="76200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compatLnSpc="0"/>
          <a:lstStyle/>
          <a:p>
            <a:pPr marL="0" marR="0" lvl="0" indent="0" algn="ctr" rtl="0" hangingPunct="1">
              <a:spcBef>
                <a:spcPts val="0"/>
              </a:spcBef>
              <a:spcAft>
                <a:spcPts val="601"/>
              </a:spcAft>
              <a:buNone/>
              <a:tabLst/>
            </a:pPr>
            <a:r>
              <a:rPr lang="bs-Latn-BA" sz="1100" b="1" i="0" u="none" strike="noStrike" smtClean="0">
                <a:solidFill>
                  <a:srgbClr val="16515F"/>
                </a:solidFill>
                <a:latin typeface="Arial" pitchFamily="34"/>
                <a:ea typeface="Lucida Sans Unicode" pitchFamily="2"/>
                <a:cs typeface="Arial" pitchFamily="34"/>
              </a:rPr>
              <a:t>BOSNIA </a:t>
            </a:r>
            <a:r>
              <a:rPr lang="bs-Latn-BA" sz="1100" b="1" smtClean="0">
                <a:solidFill>
                  <a:srgbClr val="16515F"/>
                </a:solidFill>
                <a:latin typeface="Arial" pitchFamily="34"/>
                <a:ea typeface="Lucida Sans Unicode" pitchFamily="2"/>
                <a:cs typeface="Arial" pitchFamily="34"/>
              </a:rPr>
              <a:t>AND</a:t>
            </a:r>
            <a:r>
              <a:rPr lang="bs-Latn-BA" sz="1100" b="1" i="0" u="none" strike="noStrike" smtClean="0">
                <a:solidFill>
                  <a:srgbClr val="16515F"/>
                </a:solidFill>
                <a:latin typeface="Arial" pitchFamily="34"/>
                <a:ea typeface="Lucida Sans Unicode" pitchFamily="2"/>
                <a:cs typeface="Arial" pitchFamily="34"/>
              </a:rPr>
              <a:t> HERZEGOVINA</a:t>
            </a:r>
          </a:p>
          <a:p>
            <a:pPr marL="0" marR="0" lvl="0" indent="0" algn="ctr" rtl="0" hangingPunct="1">
              <a:spcBef>
                <a:spcPts val="0"/>
              </a:spcBef>
              <a:spcAft>
                <a:spcPts val="601"/>
              </a:spcAft>
              <a:buNone/>
              <a:tabLst/>
            </a:pPr>
            <a:r>
              <a:rPr lang="sr-Latn-RS" sz="1100" b="1" err="1" smtClean="0">
                <a:solidFill>
                  <a:srgbClr val="16515F"/>
                </a:solidFill>
                <a:latin typeface="Arial" pitchFamily="34"/>
                <a:ea typeface="Lucida Sans Unicode" pitchFamily="2"/>
                <a:cs typeface="Arial" pitchFamily="34"/>
              </a:rPr>
              <a:t>Ministry</a:t>
            </a:r>
            <a:r>
              <a:rPr lang="sr-Latn-RS" sz="1100" b="1" smtClean="0">
                <a:solidFill>
                  <a:srgbClr val="16515F"/>
                </a:solidFill>
                <a:latin typeface="Arial" pitchFamily="34"/>
                <a:ea typeface="Lucida Sans Unicode" pitchFamily="2"/>
                <a:cs typeface="Arial" pitchFamily="34"/>
              </a:rPr>
              <a:t> of </a:t>
            </a:r>
            <a:r>
              <a:rPr lang="sr-Latn-RS" sz="1100" b="1" err="1" smtClean="0">
                <a:solidFill>
                  <a:srgbClr val="16515F"/>
                </a:solidFill>
                <a:latin typeface="Arial" pitchFamily="34"/>
                <a:ea typeface="Lucida Sans Unicode" pitchFamily="2"/>
                <a:cs typeface="Arial" pitchFamily="34"/>
              </a:rPr>
              <a:t>Finance</a:t>
            </a:r>
            <a:r>
              <a:rPr lang="sr-Latn-RS" sz="1100" b="1" smtClean="0">
                <a:solidFill>
                  <a:srgbClr val="16515F"/>
                </a:solidFill>
                <a:latin typeface="Arial" pitchFamily="34"/>
                <a:ea typeface="Lucida Sans Unicode" pitchFamily="2"/>
                <a:cs typeface="Arial" pitchFamily="34"/>
              </a:rPr>
              <a:t> </a:t>
            </a:r>
            <a:r>
              <a:rPr lang="sr-Latn-RS" sz="1100" b="1" err="1" smtClean="0">
                <a:solidFill>
                  <a:srgbClr val="16515F"/>
                </a:solidFill>
                <a:latin typeface="Arial" pitchFamily="34"/>
                <a:ea typeface="Lucida Sans Unicode" pitchFamily="2"/>
                <a:cs typeface="Arial" pitchFamily="34"/>
              </a:rPr>
              <a:t>and</a:t>
            </a:r>
            <a:r>
              <a:rPr lang="sr-Latn-RS" sz="1100" b="1" smtClean="0">
                <a:solidFill>
                  <a:srgbClr val="16515F"/>
                </a:solidFill>
                <a:latin typeface="Arial" pitchFamily="34"/>
                <a:ea typeface="Lucida Sans Unicode" pitchFamily="2"/>
                <a:cs typeface="Arial" pitchFamily="34"/>
              </a:rPr>
              <a:t> </a:t>
            </a:r>
            <a:r>
              <a:rPr lang="sr-Latn-RS" sz="1100" b="1" err="1" smtClean="0">
                <a:solidFill>
                  <a:srgbClr val="16515F"/>
                </a:solidFill>
                <a:latin typeface="Arial" pitchFamily="34"/>
                <a:ea typeface="Lucida Sans Unicode" pitchFamily="2"/>
                <a:cs typeface="Arial" pitchFamily="34"/>
              </a:rPr>
              <a:t>Treasury</a:t>
            </a:r>
            <a:endParaRPr lang="x-none" sz="1100" b="1" i="0" u="none" strike="noStrike">
              <a:solidFill>
                <a:srgbClr val="16515F"/>
              </a:solidFill>
              <a:latin typeface="Arial" pitchFamily="34"/>
              <a:ea typeface="Lucida Sans Unicode" pitchFamily="2"/>
              <a:cs typeface="Arial" pitchFamily="34"/>
            </a:endParaRPr>
          </a:p>
          <a:p>
            <a:pPr marL="0" marR="0" lvl="0" indent="0" algn="ctr" rtl="0" hangingPunct="1">
              <a:lnSpc>
                <a:spcPct val="125000"/>
              </a:lnSpc>
              <a:spcBef>
                <a:spcPts val="0"/>
              </a:spcBef>
              <a:spcAft>
                <a:spcPts val="601"/>
              </a:spcAft>
              <a:buNone/>
              <a:tabLst>
                <a:tab pos="0" algn="l"/>
                <a:tab pos="447840" algn="l"/>
                <a:tab pos="896759" algn="l"/>
                <a:tab pos="1346040" algn="l"/>
                <a:tab pos="1795320" algn="l"/>
                <a:tab pos="2244600" algn="l"/>
                <a:tab pos="2693880" algn="l"/>
                <a:tab pos="3143159" algn="l"/>
                <a:tab pos="3592440" algn="l"/>
                <a:tab pos="4041719" algn="l"/>
                <a:tab pos="4491000" algn="l"/>
                <a:tab pos="4940280" algn="l"/>
                <a:tab pos="5389560" algn="l"/>
                <a:tab pos="5838840" algn="l"/>
                <a:tab pos="6288120" algn="l"/>
                <a:tab pos="6737400" algn="l"/>
                <a:tab pos="7186679" algn="l"/>
                <a:tab pos="7635960" algn="l"/>
                <a:tab pos="8085240" algn="l"/>
                <a:tab pos="8534520" algn="l"/>
                <a:tab pos="8983800" algn="l"/>
              </a:tabLst>
            </a:pPr>
            <a:endParaRPr lang="x-none" sz="1100" b="1" i="0" u="none" strike="noStrike">
              <a:solidFill>
                <a:srgbClr val="16515F"/>
              </a:solidFill>
              <a:latin typeface="Arial" pitchFamily="34"/>
              <a:ea typeface="Lucida Sans Unicode" pitchFamily="2"/>
              <a:cs typeface="Arial" pitchFamily="34"/>
            </a:endParaRPr>
          </a:p>
          <a:p>
            <a:pPr marL="0" marR="0" lvl="0" indent="0" algn="ctr" rtl="0" hangingPunct="1">
              <a:lnSpc>
                <a:spcPct val="125000"/>
              </a:lnSpc>
              <a:spcBef>
                <a:spcPts val="0"/>
              </a:spcBef>
              <a:spcAft>
                <a:spcPts val="601"/>
              </a:spcAft>
              <a:buNone/>
              <a:tabLst>
                <a:tab pos="0" algn="l"/>
                <a:tab pos="447840" algn="l"/>
                <a:tab pos="896759" algn="l"/>
                <a:tab pos="1346040" algn="l"/>
                <a:tab pos="1795320" algn="l"/>
                <a:tab pos="2244600" algn="l"/>
                <a:tab pos="2693880" algn="l"/>
                <a:tab pos="3143159" algn="l"/>
                <a:tab pos="3592440" algn="l"/>
                <a:tab pos="4041719" algn="l"/>
                <a:tab pos="4491000" algn="l"/>
                <a:tab pos="4940280" algn="l"/>
                <a:tab pos="5389560" algn="l"/>
                <a:tab pos="5838840" algn="l"/>
                <a:tab pos="6288120" algn="l"/>
                <a:tab pos="6737400" algn="l"/>
                <a:tab pos="7186679" algn="l"/>
                <a:tab pos="7635960" algn="l"/>
                <a:tab pos="8085240" algn="l"/>
                <a:tab pos="8534520" algn="l"/>
                <a:tab pos="8983800" algn="l"/>
              </a:tabLst>
            </a:pPr>
            <a:endParaRPr lang="x-none" sz="1100" b="1" i="0" u="none" strike="noStrike">
              <a:solidFill>
                <a:srgbClr val="16515F"/>
              </a:solidFill>
              <a:latin typeface="Arial" pitchFamily="34"/>
              <a:ea typeface="Lucida Sans Unicode" pitchFamily="2"/>
              <a:cs typeface="Arial" pitchFamily="34"/>
            </a:endParaRPr>
          </a:p>
        </p:txBody>
      </p:sp>
      <p:sp>
        <p:nvSpPr>
          <p:cNvPr id="6" name="Straight Connector 5"/>
          <p:cNvSpPr/>
          <p:nvPr/>
        </p:nvSpPr>
        <p:spPr>
          <a:xfrm>
            <a:off x="774359" y="6033960"/>
            <a:ext cx="8406001" cy="0"/>
          </a:xfrm>
          <a:prstGeom prst="line">
            <a:avLst/>
          </a:prstGeom>
          <a:noFill/>
          <a:ln w="9360">
            <a:solidFill>
              <a:srgbClr val="16515F"/>
            </a:solidFill>
            <a:custDash>
              <a:ds d="100000" sp="100000"/>
            </a:custDash>
          </a:ln>
        </p:spPr>
        <p:txBody>
          <a:bodyPr vert="horz" wrap="square" lIns="90000" tIns="45000" rIns="90000" bIns="45000" anchor="ctr" anchorCtr="1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x-none" sz="1800" b="0" i="0" u="none" strike="noStrike" kern="1200">
              <a:ln>
                <a:noFill/>
              </a:ln>
              <a:latin typeface="Arial" pitchFamily="18"/>
              <a:ea typeface="Lucida Sans Unicode" pitchFamily="2"/>
              <a:cs typeface="Tahoma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3427418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traight Connector 3"/>
          <p:cNvSpPr/>
          <p:nvPr/>
        </p:nvSpPr>
        <p:spPr>
          <a:xfrm>
            <a:off x="774359" y="6033960"/>
            <a:ext cx="8406001" cy="0"/>
          </a:xfrm>
          <a:prstGeom prst="line">
            <a:avLst/>
          </a:prstGeom>
          <a:noFill/>
          <a:ln w="9360">
            <a:solidFill>
              <a:srgbClr val="16515F"/>
            </a:solidFill>
            <a:custDash>
              <a:ds d="100000" sp="100000"/>
            </a:custDash>
          </a:ln>
        </p:spPr>
        <p:txBody>
          <a:bodyPr vert="horz" wrap="square" lIns="90000" tIns="45000" rIns="90000" bIns="45000" anchor="ctr" anchorCtr="1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x-none" sz="1800" b="0" i="0" u="none" strike="noStrike" kern="1200">
              <a:ln>
                <a:noFill/>
              </a:ln>
              <a:latin typeface="Arial" pitchFamily="18"/>
              <a:ea typeface="Lucida Sans Unicode" pitchFamily="2"/>
              <a:cs typeface="Tahoma" pitchFamily="2"/>
            </a:endParaRPr>
          </a:p>
        </p:txBody>
      </p:sp>
      <p:pic>
        <p:nvPicPr>
          <p:cNvPr id="5" name="Picture 7"/>
          <p:cNvPicPr>
            <a:picLocks noChangeAspect="1"/>
          </p:cNvPicPr>
          <p:nvPr/>
        </p:nvPicPr>
        <p:blipFill>
          <a:blip r:embed="rId2" cstate="print">
            <a:lum/>
            <a:alphaModFix/>
          </a:blip>
          <a:srcRect/>
          <a:stretch>
            <a:fillRect/>
          </a:stretch>
        </p:blipFill>
        <p:spPr>
          <a:xfrm>
            <a:off x="6204600" y="6149519"/>
            <a:ext cx="482400" cy="59004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Rectangle 2"/>
          <p:cNvSpPr/>
          <p:nvPr/>
        </p:nvSpPr>
        <p:spPr>
          <a:xfrm>
            <a:off x="6687000" y="6120542"/>
            <a:ext cx="2384639" cy="76200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compatLnSpc="0"/>
          <a:lstStyle/>
          <a:p>
            <a:pPr marL="0" marR="0" lvl="0" indent="0" algn="ctr" rtl="0" hangingPunct="1">
              <a:spcBef>
                <a:spcPts val="0"/>
              </a:spcBef>
              <a:spcAft>
                <a:spcPts val="601"/>
              </a:spcAft>
              <a:buNone/>
              <a:tabLst/>
            </a:pPr>
            <a:r>
              <a:rPr lang="bs-Latn-BA" sz="1100" b="1" i="0" u="none" strike="noStrike" smtClean="0">
                <a:solidFill>
                  <a:srgbClr val="16515F"/>
                </a:solidFill>
                <a:latin typeface="Arial" pitchFamily="34"/>
                <a:ea typeface="Lucida Sans Unicode" pitchFamily="2"/>
                <a:cs typeface="Arial" pitchFamily="34"/>
              </a:rPr>
              <a:t>BOSNIA </a:t>
            </a:r>
            <a:r>
              <a:rPr lang="bs-Latn-BA" sz="1100" b="1" smtClean="0">
                <a:solidFill>
                  <a:srgbClr val="16515F"/>
                </a:solidFill>
                <a:latin typeface="Arial" pitchFamily="34"/>
                <a:ea typeface="Lucida Sans Unicode" pitchFamily="2"/>
                <a:cs typeface="Arial" pitchFamily="34"/>
              </a:rPr>
              <a:t>AND</a:t>
            </a:r>
            <a:r>
              <a:rPr lang="bs-Latn-BA" sz="1100" b="1" i="0" u="none" strike="noStrike" smtClean="0">
                <a:solidFill>
                  <a:srgbClr val="16515F"/>
                </a:solidFill>
                <a:latin typeface="Arial" pitchFamily="34"/>
                <a:ea typeface="Lucida Sans Unicode" pitchFamily="2"/>
                <a:cs typeface="Arial" pitchFamily="34"/>
              </a:rPr>
              <a:t> HERZEGOVINA</a:t>
            </a:r>
          </a:p>
          <a:p>
            <a:pPr marL="0" marR="0" lvl="0" indent="0" algn="ctr" rtl="0" hangingPunct="1">
              <a:spcBef>
                <a:spcPts val="0"/>
              </a:spcBef>
              <a:spcAft>
                <a:spcPts val="601"/>
              </a:spcAft>
              <a:buNone/>
              <a:tabLst/>
            </a:pPr>
            <a:r>
              <a:rPr lang="sr-Latn-RS" sz="1100" b="1" err="1" smtClean="0">
                <a:solidFill>
                  <a:srgbClr val="16515F"/>
                </a:solidFill>
                <a:latin typeface="Arial" pitchFamily="34"/>
                <a:ea typeface="Lucida Sans Unicode" pitchFamily="2"/>
                <a:cs typeface="Arial" pitchFamily="34"/>
              </a:rPr>
              <a:t>Ministry</a:t>
            </a:r>
            <a:r>
              <a:rPr lang="sr-Latn-RS" sz="1100" b="1" smtClean="0">
                <a:solidFill>
                  <a:srgbClr val="16515F"/>
                </a:solidFill>
                <a:latin typeface="Arial" pitchFamily="34"/>
                <a:ea typeface="Lucida Sans Unicode" pitchFamily="2"/>
                <a:cs typeface="Arial" pitchFamily="34"/>
              </a:rPr>
              <a:t> of </a:t>
            </a:r>
            <a:r>
              <a:rPr lang="sr-Latn-RS" sz="1100" b="1" err="1" smtClean="0">
                <a:solidFill>
                  <a:srgbClr val="16515F"/>
                </a:solidFill>
                <a:latin typeface="Arial" pitchFamily="34"/>
                <a:ea typeface="Lucida Sans Unicode" pitchFamily="2"/>
                <a:cs typeface="Arial" pitchFamily="34"/>
              </a:rPr>
              <a:t>Finance</a:t>
            </a:r>
            <a:r>
              <a:rPr lang="sr-Latn-RS" sz="1100" b="1" smtClean="0">
                <a:solidFill>
                  <a:srgbClr val="16515F"/>
                </a:solidFill>
                <a:latin typeface="Arial" pitchFamily="34"/>
                <a:ea typeface="Lucida Sans Unicode" pitchFamily="2"/>
                <a:cs typeface="Arial" pitchFamily="34"/>
              </a:rPr>
              <a:t> </a:t>
            </a:r>
            <a:r>
              <a:rPr lang="sr-Latn-RS" sz="1100" b="1" err="1" smtClean="0">
                <a:solidFill>
                  <a:srgbClr val="16515F"/>
                </a:solidFill>
                <a:latin typeface="Arial" pitchFamily="34"/>
                <a:ea typeface="Lucida Sans Unicode" pitchFamily="2"/>
                <a:cs typeface="Arial" pitchFamily="34"/>
              </a:rPr>
              <a:t>and</a:t>
            </a:r>
            <a:r>
              <a:rPr lang="sr-Latn-RS" sz="1100" b="1" smtClean="0">
                <a:solidFill>
                  <a:srgbClr val="16515F"/>
                </a:solidFill>
                <a:latin typeface="Arial" pitchFamily="34"/>
                <a:ea typeface="Lucida Sans Unicode" pitchFamily="2"/>
                <a:cs typeface="Arial" pitchFamily="34"/>
              </a:rPr>
              <a:t> </a:t>
            </a:r>
            <a:r>
              <a:rPr lang="sr-Latn-RS" sz="1100" b="1" err="1" smtClean="0">
                <a:solidFill>
                  <a:srgbClr val="16515F"/>
                </a:solidFill>
                <a:latin typeface="Arial" pitchFamily="34"/>
                <a:ea typeface="Lucida Sans Unicode" pitchFamily="2"/>
                <a:cs typeface="Arial" pitchFamily="34"/>
              </a:rPr>
              <a:t>Treasury</a:t>
            </a:r>
            <a:endParaRPr lang="x-none" sz="1100" b="1" i="0" u="none" strike="noStrike">
              <a:solidFill>
                <a:srgbClr val="16515F"/>
              </a:solidFill>
              <a:latin typeface="Arial" pitchFamily="34"/>
              <a:ea typeface="Lucida Sans Unicode" pitchFamily="2"/>
              <a:cs typeface="Arial" pitchFamily="34"/>
            </a:endParaRPr>
          </a:p>
          <a:p>
            <a:pPr marL="0" marR="0" lvl="0" indent="0" algn="ctr" rtl="0" hangingPunct="1">
              <a:lnSpc>
                <a:spcPct val="125000"/>
              </a:lnSpc>
              <a:spcBef>
                <a:spcPts val="0"/>
              </a:spcBef>
              <a:spcAft>
                <a:spcPts val="601"/>
              </a:spcAft>
              <a:buNone/>
              <a:tabLst>
                <a:tab pos="0" algn="l"/>
                <a:tab pos="447840" algn="l"/>
                <a:tab pos="896759" algn="l"/>
                <a:tab pos="1346040" algn="l"/>
                <a:tab pos="1795320" algn="l"/>
                <a:tab pos="2244600" algn="l"/>
                <a:tab pos="2693880" algn="l"/>
                <a:tab pos="3143159" algn="l"/>
                <a:tab pos="3592440" algn="l"/>
                <a:tab pos="4041719" algn="l"/>
                <a:tab pos="4491000" algn="l"/>
                <a:tab pos="4940280" algn="l"/>
                <a:tab pos="5389560" algn="l"/>
                <a:tab pos="5838840" algn="l"/>
                <a:tab pos="6288120" algn="l"/>
                <a:tab pos="6737400" algn="l"/>
                <a:tab pos="7186679" algn="l"/>
                <a:tab pos="7635960" algn="l"/>
                <a:tab pos="8085240" algn="l"/>
                <a:tab pos="8534520" algn="l"/>
                <a:tab pos="8983800" algn="l"/>
              </a:tabLst>
            </a:pPr>
            <a:endParaRPr lang="x-none" sz="1100" b="1" i="0" u="none" strike="noStrike">
              <a:solidFill>
                <a:srgbClr val="16515F"/>
              </a:solidFill>
              <a:latin typeface="Arial" pitchFamily="34"/>
              <a:ea typeface="Lucida Sans Unicode" pitchFamily="2"/>
              <a:cs typeface="Arial" pitchFamily="34"/>
            </a:endParaRPr>
          </a:p>
          <a:p>
            <a:pPr marL="0" marR="0" lvl="0" indent="0" algn="ctr" rtl="0" hangingPunct="1">
              <a:lnSpc>
                <a:spcPct val="125000"/>
              </a:lnSpc>
              <a:spcBef>
                <a:spcPts val="0"/>
              </a:spcBef>
              <a:spcAft>
                <a:spcPts val="601"/>
              </a:spcAft>
              <a:buNone/>
              <a:tabLst>
                <a:tab pos="0" algn="l"/>
                <a:tab pos="447840" algn="l"/>
                <a:tab pos="896759" algn="l"/>
                <a:tab pos="1346040" algn="l"/>
                <a:tab pos="1795320" algn="l"/>
                <a:tab pos="2244600" algn="l"/>
                <a:tab pos="2693880" algn="l"/>
                <a:tab pos="3143159" algn="l"/>
                <a:tab pos="3592440" algn="l"/>
                <a:tab pos="4041719" algn="l"/>
                <a:tab pos="4491000" algn="l"/>
                <a:tab pos="4940280" algn="l"/>
                <a:tab pos="5389560" algn="l"/>
                <a:tab pos="5838840" algn="l"/>
                <a:tab pos="6288120" algn="l"/>
                <a:tab pos="6737400" algn="l"/>
                <a:tab pos="7186679" algn="l"/>
                <a:tab pos="7635960" algn="l"/>
                <a:tab pos="8085240" algn="l"/>
                <a:tab pos="8534520" algn="l"/>
                <a:tab pos="8983800" algn="l"/>
              </a:tabLst>
            </a:pPr>
            <a:endParaRPr lang="x-none" sz="1100" b="1" i="0" u="none" strike="noStrike">
              <a:solidFill>
                <a:srgbClr val="16515F"/>
              </a:solidFill>
              <a:latin typeface="Arial" pitchFamily="34"/>
              <a:ea typeface="Lucida Sans Unicode" pitchFamily="2"/>
              <a:cs typeface="Arial" pitchFamily="34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69947" y="635589"/>
            <a:ext cx="867476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r-Latn-RS" sz="1400" b="1" u="sng" dirty="0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Realization of </a:t>
            </a:r>
            <a:r>
              <a:rPr lang="sr-Latn-RS" sz="1400" b="1" u="sng" dirty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</a:t>
            </a:r>
            <a:r>
              <a:rPr lang="sr-Latn-RS" sz="1400" b="1" u="sng" dirty="0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unds </a:t>
            </a:r>
            <a:r>
              <a:rPr lang="sr-Latn-RS" sz="1400" b="1" u="sng" dirty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</a:t>
            </a:r>
            <a:r>
              <a:rPr lang="sr-Latn-RS" sz="1400" b="1" u="sng" dirty="0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ledged </a:t>
            </a:r>
            <a:r>
              <a:rPr lang="sr-Latn-RS" sz="1400" b="1" u="sng" dirty="0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at </a:t>
            </a:r>
            <a:r>
              <a:rPr lang="sr-Latn-RS" sz="1400" b="1" u="sng" dirty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</a:t>
            </a:r>
            <a:r>
              <a:rPr lang="sr-Latn-RS" sz="1400" b="1" u="sng" dirty="0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Brussels Donors</a:t>
            </a:r>
            <a:r>
              <a:rPr lang="sr-Latn-RS" sz="1400" b="1" u="sng" dirty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’</a:t>
            </a:r>
            <a:r>
              <a:rPr lang="sr-Latn-RS" sz="1400" b="1" u="sng" dirty="0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sr-Latn-RS" sz="1400" b="1" u="sng" dirty="0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Conference                      </a:t>
            </a:r>
            <a:r>
              <a:rPr lang="sr-Latn-RS" sz="1400" b="1" dirty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</a:t>
            </a:r>
            <a:r>
              <a:rPr lang="sr-Latn-RS" sz="1400" b="1" dirty="0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nclusive </a:t>
            </a:r>
            <a:r>
              <a:rPr lang="sr-Latn-RS" sz="1400" b="1" dirty="0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with </a:t>
            </a:r>
            <a:r>
              <a:rPr lang="sr-Latn-RS" sz="1400" b="1" dirty="0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30 June </a:t>
            </a:r>
            <a:r>
              <a:rPr lang="sr-Latn-RS" sz="1400" b="1" dirty="0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2015</a:t>
            </a:r>
            <a:endParaRPr lang="sr-Latn-RS" sz="1400" b="1" dirty="0">
              <a:solidFill>
                <a:srgbClr val="2D2D8A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702" t="16078" r="18489"/>
          <a:stretch/>
        </p:blipFill>
        <p:spPr bwMode="auto">
          <a:xfrm>
            <a:off x="152401" y="2438400"/>
            <a:ext cx="3018746" cy="21813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708" y="1447800"/>
            <a:ext cx="2590800" cy="571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04952" y="2054431"/>
            <a:ext cx="268605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963" t="15875" r="21770" b="9440"/>
          <a:stretch/>
        </p:blipFill>
        <p:spPr bwMode="auto">
          <a:xfrm>
            <a:off x="3298807" y="2958973"/>
            <a:ext cx="2792195" cy="19390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5799" y="2735103"/>
            <a:ext cx="2595063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279" t="18406" r="20345" b="8345"/>
          <a:stretch/>
        </p:blipFill>
        <p:spPr bwMode="auto">
          <a:xfrm>
            <a:off x="6257051" y="3928516"/>
            <a:ext cx="2707742" cy="19161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7190125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traight Connector 3"/>
          <p:cNvSpPr/>
          <p:nvPr/>
        </p:nvSpPr>
        <p:spPr>
          <a:xfrm>
            <a:off x="774359" y="6033960"/>
            <a:ext cx="8406001" cy="0"/>
          </a:xfrm>
          <a:prstGeom prst="line">
            <a:avLst/>
          </a:prstGeom>
          <a:noFill/>
          <a:ln w="9360">
            <a:solidFill>
              <a:srgbClr val="16515F"/>
            </a:solidFill>
            <a:custDash>
              <a:ds d="100000" sp="100000"/>
            </a:custDash>
          </a:ln>
        </p:spPr>
        <p:txBody>
          <a:bodyPr vert="horz" wrap="square" lIns="90000" tIns="45000" rIns="90000" bIns="45000" anchor="ctr" anchorCtr="1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x-none" sz="1800" b="0" i="0" u="none" strike="noStrike" kern="1200">
              <a:ln>
                <a:noFill/>
              </a:ln>
              <a:latin typeface="Arial" pitchFamily="18"/>
              <a:ea typeface="Lucida Sans Unicode" pitchFamily="2"/>
              <a:cs typeface="Tahoma" pitchFamily="2"/>
            </a:endParaRPr>
          </a:p>
        </p:txBody>
      </p:sp>
      <p:pic>
        <p:nvPicPr>
          <p:cNvPr id="5" name="Picture 7"/>
          <p:cNvPicPr>
            <a:picLocks noChangeAspect="1"/>
          </p:cNvPicPr>
          <p:nvPr/>
        </p:nvPicPr>
        <p:blipFill>
          <a:blip r:embed="rId2" cstate="print">
            <a:lum/>
            <a:alphaModFix/>
          </a:blip>
          <a:srcRect/>
          <a:stretch>
            <a:fillRect/>
          </a:stretch>
        </p:blipFill>
        <p:spPr>
          <a:xfrm>
            <a:off x="6204600" y="6149519"/>
            <a:ext cx="482400" cy="59004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Rectangle 2"/>
          <p:cNvSpPr/>
          <p:nvPr/>
        </p:nvSpPr>
        <p:spPr>
          <a:xfrm>
            <a:off x="6687000" y="6120542"/>
            <a:ext cx="2384639" cy="76200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compatLnSpc="0"/>
          <a:lstStyle/>
          <a:p>
            <a:pPr marL="0" marR="0" lvl="0" indent="0" algn="ctr" rtl="0" hangingPunct="1">
              <a:spcBef>
                <a:spcPts val="0"/>
              </a:spcBef>
              <a:spcAft>
                <a:spcPts val="601"/>
              </a:spcAft>
              <a:buNone/>
              <a:tabLst/>
            </a:pPr>
            <a:r>
              <a:rPr lang="bs-Latn-BA" sz="1100" b="1" i="0" u="none" strike="noStrike" smtClean="0">
                <a:solidFill>
                  <a:srgbClr val="16515F"/>
                </a:solidFill>
                <a:latin typeface="Arial" pitchFamily="34"/>
                <a:ea typeface="Lucida Sans Unicode" pitchFamily="2"/>
                <a:cs typeface="Arial" pitchFamily="34"/>
              </a:rPr>
              <a:t>BOSNIA </a:t>
            </a:r>
            <a:r>
              <a:rPr lang="bs-Latn-BA" sz="1100" b="1" smtClean="0">
                <a:solidFill>
                  <a:srgbClr val="16515F"/>
                </a:solidFill>
                <a:latin typeface="Arial" pitchFamily="34"/>
                <a:ea typeface="Lucida Sans Unicode" pitchFamily="2"/>
                <a:cs typeface="Arial" pitchFamily="34"/>
              </a:rPr>
              <a:t>AND</a:t>
            </a:r>
            <a:r>
              <a:rPr lang="bs-Latn-BA" sz="1100" b="1" i="0" u="none" strike="noStrike" smtClean="0">
                <a:solidFill>
                  <a:srgbClr val="16515F"/>
                </a:solidFill>
                <a:latin typeface="Arial" pitchFamily="34"/>
                <a:ea typeface="Lucida Sans Unicode" pitchFamily="2"/>
                <a:cs typeface="Arial" pitchFamily="34"/>
              </a:rPr>
              <a:t> HERZEGOVINA</a:t>
            </a:r>
          </a:p>
          <a:p>
            <a:pPr marL="0" marR="0" lvl="0" indent="0" algn="ctr" rtl="0" hangingPunct="1">
              <a:spcBef>
                <a:spcPts val="0"/>
              </a:spcBef>
              <a:spcAft>
                <a:spcPts val="601"/>
              </a:spcAft>
              <a:buNone/>
              <a:tabLst/>
            </a:pPr>
            <a:r>
              <a:rPr lang="sr-Latn-RS" sz="1100" b="1" err="1" smtClean="0">
                <a:solidFill>
                  <a:srgbClr val="16515F"/>
                </a:solidFill>
                <a:latin typeface="Arial" pitchFamily="34"/>
                <a:ea typeface="Lucida Sans Unicode" pitchFamily="2"/>
                <a:cs typeface="Arial" pitchFamily="34"/>
              </a:rPr>
              <a:t>Ministry</a:t>
            </a:r>
            <a:r>
              <a:rPr lang="sr-Latn-RS" sz="1100" b="1" smtClean="0">
                <a:solidFill>
                  <a:srgbClr val="16515F"/>
                </a:solidFill>
                <a:latin typeface="Arial" pitchFamily="34"/>
                <a:ea typeface="Lucida Sans Unicode" pitchFamily="2"/>
                <a:cs typeface="Arial" pitchFamily="34"/>
              </a:rPr>
              <a:t> of </a:t>
            </a:r>
            <a:r>
              <a:rPr lang="sr-Latn-RS" sz="1100" b="1" err="1" smtClean="0">
                <a:solidFill>
                  <a:srgbClr val="16515F"/>
                </a:solidFill>
                <a:latin typeface="Arial" pitchFamily="34"/>
                <a:ea typeface="Lucida Sans Unicode" pitchFamily="2"/>
                <a:cs typeface="Arial" pitchFamily="34"/>
              </a:rPr>
              <a:t>Finance</a:t>
            </a:r>
            <a:r>
              <a:rPr lang="sr-Latn-RS" sz="1100" b="1" smtClean="0">
                <a:solidFill>
                  <a:srgbClr val="16515F"/>
                </a:solidFill>
                <a:latin typeface="Arial" pitchFamily="34"/>
                <a:ea typeface="Lucida Sans Unicode" pitchFamily="2"/>
                <a:cs typeface="Arial" pitchFamily="34"/>
              </a:rPr>
              <a:t> </a:t>
            </a:r>
            <a:r>
              <a:rPr lang="sr-Latn-RS" sz="1100" b="1" err="1" smtClean="0">
                <a:solidFill>
                  <a:srgbClr val="16515F"/>
                </a:solidFill>
                <a:latin typeface="Arial" pitchFamily="34"/>
                <a:ea typeface="Lucida Sans Unicode" pitchFamily="2"/>
                <a:cs typeface="Arial" pitchFamily="34"/>
              </a:rPr>
              <a:t>and</a:t>
            </a:r>
            <a:r>
              <a:rPr lang="sr-Latn-RS" sz="1100" b="1" smtClean="0">
                <a:solidFill>
                  <a:srgbClr val="16515F"/>
                </a:solidFill>
                <a:latin typeface="Arial" pitchFamily="34"/>
                <a:ea typeface="Lucida Sans Unicode" pitchFamily="2"/>
                <a:cs typeface="Arial" pitchFamily="34"/>
              </a:rPr>
              <a:t> </a:t>
            </a:r>
            <a:r>
              <a:rPr lang="sr-Latn-RS" sz="1100" b="1" err="1" smtClean="0">
                <a:solidFill>
                  <a:srgbClr val="16515F"/>
                </a:solidFill>
                <a:latin typeface="Arial" pitchFamily="34"/>
                <a:ea typeface="Lucida Sans Unicode" pitchFamily="2"/>
                <a:cs typeface="Arial" pitchFamily="34"/>
              </a:rPr>
              <a:t>Treasury</a:t>
            </a:r>
            <a:endParaRPr lang="x-none" sz="1100" b="1" i="0" u="none" strike="noStrike">
              <a:solidFill>
                <a:srgbClr val="16515F"/>
              </a:solidFill>
              <a:latin typeface="Arial" pitchFamily="34"/>
              <a:ea typeface="Lucida Sans Unicode" pitchFamily="2"/>
              <a:cs typeface="Arial" pitchFamily="34"/>
            </a:endParaRPr>
          </a:p>
          <a:p>
            <a:pPr marL="0" marR="0" lvl="0" indent="0" algn="ctr" rtl="0" hangingPunct="1">
              <a:lnSpc>
                <a:spcPct val="125000"/>
              </a:lnSpc>
              <a:spcBef>
                <a:spcPts val="0"/>
              </a:spcBef>
              <a:spcAft>
                <a:spcPts val="601"/>
              </a:spcAft>
              <a:buNone/>
              <a:tabLst>
                <a:tab pos="0" algn="l"/>
                <a:tab pos="447840" algn="l"/>
                <a:tab pos="896759" algn="l"/>
                <a:tab pos="1346040" algn="l"/>
                <a:tab pos="1795320" algn="l"/>
                <a:tab pos="2244600" algn="l"/>
                <a:tab pos="2693880" algn="l"/>
                <a:tab pos="3143159" algn="l"/>
                <a:tab pos="3592440" algn="l"/>
                <a:tab pos="4041719" algn="l"/>
                <a:tab pos="4491000" algn="l"/>
                <a:tab pos="4940280" algn="l"/>
                <a:tab pos="5389560" algn="l"/>
                <a:tab pos="5838840" algn="l"/>
                <a:tab pos="6288120" algn="l"/>
                <a:tab pos="6737400" algn="l"/>
                <a:tab pos="7186679" algn="l"/>
                <a:tab pos="7635960" algn="l"/>
                <a:tab pos="8085240" algn="l"/>
                <a:tab pos="8534520" algn="l"/>
                <a:tab pos="8983800" algn="l"/>
              </a:tabLst>
            </a:pPr>
            <a:endParaRPr lang="x-none" sz="1100" b="1" i="0" u="none" strike="noStrike">
              <a:solidFill>
                <a:srgbClr val="16515F"/>
              </a:solidFill>
              <a:latin typeface="Arial" pitchFamily="34"/>
              <a:ea typeface="Lucida Sans Unicode" pitchFamily="2"/>
              <a:cs typeface="Arial" pitchFamily="34"/>
            </a:endParaRPr>
          </a:p>
          <a:p>
            <a:pPr marL="0" marR="0" lvl="0" indent="0" algn="ctr" rtl="0" hangingPunct="1">
              <a:lnSpc>
                <a:spcPct val="125000"/>
              </a:lnSpc>
              <a:spcBef>
                <a:spcPts val="0"/>
              </a:spcBef>
              <a:spcAft>
                <a:spcPts val="601"/>
              </a:spcAft>
              <a:buNone/>
              <a:tabLst>
                <a:tab pos="0" algn="l"/>
                <a:tab pos="447840" algn="l"/>
                <a:tab pos="896759" algn="l"/>
                <a:tab pos="1346040" algn="l"/>
                <a:tab pos="1795320" algn="l"/>
                <a:tab pos="2244600" algn="l"/>
                <a:tab pos="2693880" algn="l"/>
                <a:tab pos="3143159" algn="l"/>
                <a:tab pos="3592440" algn="l"/>
                <a:tab pos="4041719" algn="l"/>
                <a:tab pos="4491000" algn="l"/>
                <a:tab pos="4940280" algn="l"/>
                <a:tab pos="5389560" algn="l"/>
                <a:tab pos="5838840" algn="l"/>
                <a:tab pos="6288120" algn="l"/>
                <a:tab pos="6737400" algn="l"/>
                <a:tab pos="7186679" algn="l"/>
                <a:tab pos="7635960" algn="l"/>
                <a:tab pos="8085240" algn="l"/>
                <a:tab pos="8534520" algn="l"/>
                <a:tab pos="8983800" algn="l"/>
              </a:tabLst>
            </a:pPr>
            <a:endParaRPr lang="x-none" sz="1100" b="1" i="0" u="none" strike="noStrike">
              <a:solidFill>
                <a:srgbClr val="16515F"/>
              </a:solidFill>
              <a:latin typeface="Arial" pitchFamily="34"/>
              <a:ea typeface="Lucida Sans Unicode" pitchFamily="2"/>
              <a:cs typeface="Arial" pitchFamily="34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39237" y="381000"/>
            <a:ext cx="8382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u="sng" dirty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Structure of </a:t>
            </a:r>
            <a:r>
              <a:rPr lang="bs-Latn-BA" sz="1400" b="1" u="sng" dirty="0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Pl</a:t>
            </a:r>
            <a:r>
              <a:rPr lang="en-US" sz="1400" b="1" u="sng" dirty="0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edged </a:t>
            </a:r>
            <a:r>
              <a:rPr lang="en-US" sz="1400" b="1" u="sng" dirty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and </a:t>
            </a:r>
            <a:r>
              <a:rPr lang="bs-Latn-BA" sz="1400" b="1" u="sng" dirty="0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</a:t>
            </a:r>
            <a:r>
              <a:rPr lang="en-US" sz="1400" b="1" u="sng" dirty="0" err="1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ealized</a:t>
            </a:r>
            <a:r>
              <a:rPr lang="en-US" sz="1400" b="1" u="sng" dirty="0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bs-Latn-BA" sz="1400" b="1" u="sng" dirty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</a:t>
            </a:r>
            <a:r>
              <a:rPr lang="en-US" sz="1400" b="1" u="sng" dirty="0" err="1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unds</a:t>
            </a:r>
            <a:r>
              <a:rPr lang="en-US" sz="1400" b="1" u="sng" dirty="0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US" sz="1400" b="1" u="sng" dirty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at the Brussels Donors’ </a:t>
            </a:r>
            <a:r>
              <a:rPr lang="en-US" sz="1400" b="1" u="sng" dirty="0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Conference                      </a:t>
            </a:r>
            <a:r>
              <a:rPr lang="bs-Latn-BA" sz="1400" b="1" u="sng" dirty="0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</a:t>
            </a:r>
            <a:r>
              <a:rPr lang="en-US" sz="1400" b="1" u="sng" dirty="0" err="1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nclusive</a:t>
            </a:r>
            <a:r>
              <a:rPr lang="en-US" sz="1400" b="1" u="sng" dirty="0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US" sz="1400" b="1" u="sng" dirty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with </a:t>
            </a:r>
            <a:r>
              <a:rPr lang="bs-Latn-BA" sz="1400" b="1" u="sng" dirty="0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30 </a:t>
            </a:r>
            <a:r>
              <a:rPr lang="en-US" sz="1400" b="1" u="sng" dirty="0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June 2015</a:t>
            </a:r>
            <a:endParaRPr lang="en-US" sz="1400" b="1" u="sng" dirty="0">
              <a:solidFill>
                <a:srgbClr val="2D2D8A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343" y="1219196"/>
            <a:ext cx="2667000" cy="800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97667" y="1876855"/>
            <a:ext cx="2545933" cy="828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35342" y="2497741"/>
            <a:ext cx="2485895" cy="828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88" t="10802" r="1410"/>
          <a:stretch/>
        </p:blipFill>
        <p:spPr bwMode="auto">
          <a:xfrm>
            <a:off x="35627" y="2438399"/>
            <a:ext cx="2859973" cy="21943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45" t="14946" r="8669"/>
          <a:stretch/>
        </p:blipFill>
        <p:spPr bwMode="auto">
          <a:xfrm>
            <a:off x="3243778" y="3205313"/>
            <a:ext cx="2699822" cy="19852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6" name="Picture 8"/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95" t="10043" r="4509"/>
          <a:stretch/>
        </p:blipFill>
        <p:spPr bwMode="auto">
          <a:xfrm>
            <a:off x="6237258" y="3808615"/>
            <a:ext cx="2609076" cy="19063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6326576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traight Connector 3"/>
          <p:cNvSpPr/>
          <p:nvPr/>
        </p:nvSpPr>
        <p:spPr>
          <a:xfrm>
            <a:off x="774359" y="6033960"/>
            <a:ext cx="8406001" cy="0"/>
          </a:xfrm>
          <a:prstGeom prst="line">
            <a:avLst/>
          </a:prstGeom>
          <a:noFill/>
          <a:ln w="9360">
            <a:solidFill>
              <a:srgbClr val="16515F"/>
            </a:solidFill>
            <a:custDash>
              <a:ds d="100000" sp="100000"/>
            </a:custDash>
          </a:ln>
        </p:spPr>
        <p:txBody>
          <a:bodyPr vert="horz" wrap="square" lIns="90000" tIns="45000" rIns="90000" bIns="45000" anchor="ctr" anchorCtr="1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x-none" sz="1800" b="0" i="0" u="none" strike="noStrike" kern="1200">
              <a:ln>
                <a:noFill/>
              </a:ln>
              <a:latin typeface="Arial" pitchFamily="18"/>
              <a:ea typeface="Lucida Sans Unicode" pitchFamily="2"/>
              <a:cs typeface="Tahoma" pitchFamily="2"/>
            </a:endParaRPr>
          </a:p>
        </p:txBody>
      </p:sp>
      <p:pic>
        <p:nvPicPr>
          <p:cNvPr id="5" name="Picture 7"/>
          <p:cNvPicPr>
            <a:picLocks noChangeAspect="1"/>
          </p:cNvPicPr>
          <p:nvPr/>
        </p:nvPicPr>
        <p:blipFill>
          <a:blip r:embed="rId2" cstate="print">
            <a:lum/>
            <a:alphaModFix/>
          </a:blip>
          <a:srcRect/>
          <a:stretch>
            <a:fillRect/>
          </a:stretch>
        </p:blipFill>
        <p:spPr>
          <a:xfrm>
            <a:off x="6204600" y="6149519"/>
            <a:ext cx="482400" cy="59004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Rectangle 2"/>
          <p:cNvSpPr/>
          <p:nvPr/>
        </p:nvSpPr>
        <p:spPr>
          <a:xfrm>
            <a:off x="6687000" y="6120542"/>
            <a:ext cx="2384639" cy="76200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compatLnSpc="0"/>
          <a:lstStyle/>
          <a:p>
            <a:pPr marL="0" marR="0" lvl="0" indent="0" algn="ctr" rtl="0" hangingPunct="1">
              <a:spcBef>
                <a:spcPts val="0"/>
              </a:spcBef>
              <a:spcAft>
                <a:spcPts val="601"/>
              </a:spcAft>
              <a:buNone/>
              <a:tabLst/>
            </a:pPr>
            <a:r>
              <a:rPr lang="bs-Latn-BA" sz="1100" b="1" i="0" u="none" strike="noStrike" smtClean="0">
                <a:solidFill>
                  <a:srgbClr val="16515F"/>
                </a:solidFill>
                <a:latin typeface="Arial" pitchFamily="34"/>
                <a:ea typeface="Lucida Sans Unicode" pitchFamily="2"/>
                <a:cs typeface="Arial" pitchFamily="34"/>
              </a:rPr>
              <a:t>BOSNIA </a:t>
            </a:r>
            <a:r>
              <a:rPr lang="bs-Latn-BA" sz="1100" b="1" smtClean="0">
                <a:solidFill>
                  <a:srgbClr val="16515F"/>
                </a:solidFill>
                <a:latin typeface="Arial" pitchFamily="34"/>
                <a:ea typeface="Lucida Sans Unicode" pitchFamily="2"/>
                <a:cs typeface="Arial" pitchFamily="34"/>
              </a:rPr>
              <a:t>AND</a:t>
            </a:r>
            <a:r>
              <a:rPr lang="bs-Latn-BA" sz="1100" b="1" i="0" u="none" strike="noStrike" smtClean="0">
                <a:solidFill>
                  <a:srgbClr val="16515F"/>
                </a:solidFill>
                <a:latin typeface="Arial" pitchFamily="34"/>
                <a:ea typeface="Lucida Sans Unicode" pitchFamily="2"/>
                <a:cs typeface="Arial" pitchFamily="34"/>
              </a:rPr>
              <a:t> HERZEGOVINA</a:t>
            </a:r>
          </a:p>
          <a:p>
            <a:pPr marL="0" marR="0" lvl="0" indent="0" algn="ctr" rtl="0" hangingPunct="1">
              <a:spcBef>
                <a:spcPts val="0"/>
              </a:spcBef>
              <a:spcAft>
                <a:spcPts val="601"/>
              </a:spcAft>
              <a:buNone/>
              <a:tabLst/>
            </a:pPr>
            <a:r>
              <a:rPr lang="sr-Latn-RS" sz="1100" b="1" err="1" smtClean="0">
                <a:solidFill>
                  <a:srgbClr val="16515F"/>
                </a:solidFill>
                <a:latin typeface="Arial" pitchFamily="34"/>
                <a:ea typeface="Lucida Sans Unicode" pitchFamily="2"/>
                <a:cs typeface="Arial" pitchFamily="34"/>
              </a:rPr>
              <a:t>Ministry</a:t>
            </a:r>
            <a:r>
              <a:rPr lang="sr-Latn-RS" sz="1100" b="1" smtClean="0">
                <a:solidFill>
                  <a:srgbClr val="16515F"/>
                </a:solidFill>
                <a:latin typeface="Arial" pitchFamily="34"/>
                <a:ea typeface="Lucida Sans Unicode" pitchFamily="2"/>
                <a:cs typeface="Arial" pitchFamily="34"/>
              </a:rPr>
              <a:t> of </a:t>
            </a:r>
            <a:r>
              <a:rPr lang="sr-Latn-RS" sz="1100" b="1" err="1" smtClean="0">
                <a:solidFill>
                  <a:srgbClr val="16515F"/>
                </a:solidFill>
                <a:latin typeface="Arial" pitchFamily="34"/>
                <a:ea typeface="Lucida Sans Unicode" pitchFamily="2"/>
                <a:cs typeface="Arial" pitchFamily="34"/>
              </a:rPr>
              <a:t>Finance</a:t>
            </a:r>
            <a:r>
              <a:rPr lang="sr-Latn-RS" sz="1100" b="1" smtClean="0">
                <a:solidFill>
                  <a:srgbClr val="16515F"/>
                </a:solidFill>
                <a:latin typeface="Arial" pitchFamily="34"/>
                <a:ea typeface="Lucida Sans Unicode" pitchFamily="2"/>
                <a:cs typeface="Arial" pitchFamily="34"/>
              </a:rPr>
              <a:t> </a:t>
            </a:r>
            <a:r>
              <a:rPr lang="sr-Latn-RS" sz="1100" b="1" err="1" smtClean="0">
                <a:solidFill>
                  <a:srgbClr val="16515F"/>
                </a:solidFill>
                <a:latin typeface="Arial" pitchFamily="34"/>
                <a:ea typeface="Lucida Sans Unicode" pitchFamily="2"/>
                <a:cs typeface="Arial" pitchFamily="34"/>
              </a:rPr>
              <a:t>and</a:t>
            </a:r>
            <a:r>
              <a:rPr lang="sr-Latn-RS" sz="1100" b="1" smtClean="0">
                <a:solidFill>
                  <a:srgbClr val="16515F"/>
                </a:solidFill>
                <a:latin typeface="Arial" pitchFamily="34"/>
                <a:ea typeface="Lucida Sans Unicode" pitchFamily="2"/>
                <a:cs typeface="Arial" pitchFamily="34"/>
              </a:rPr>
              <a:t> </a:t>
            </a:r>
            <a:r>
              <a:rPr lang="sr-Latn-RS" sz="1100" b="1" err="1" smtClean="0">
                <a:solidFill>
                  <a:srgbClr val="16515F"/>
                </a:solidFill>
                <a:latin typeface="Arial" pitchFamily="34"/>
                <a:ea typeface="Lucida Sans Unicode" pitchFamily="2"/>
                <a:cs typeface="Arial" pitchFamily="34"/>
              </a:rPr>
              <a:t>Treasury</a:t>
            </a:r>
            <a:endParaRPr lang="x-none" sz="1100" b="1" i="0" u="none" strike="noStrike">
              <a:solidFill>
                <a:srgbClr val="16515F"/>
              </a:solidFill>
              <a:latin typeface="Arial" pitchFamily="34"/>
              <a:ea typeface="Lucida Sans Unicode" pitchFamily="2"/>
              <a:cs typeface="Arial" pitchFamily="34"/>
            </a:endParaRPr>
          </a:p>
          <a:p>
            <a:pPr marL="0" marR="0" lvl="0" indent="0" algn="ctr" rtl="0" hangingPunct="1">
              <a:lnSpc>
                <a:spcPct val="125000"/>
              </a:lnSpc>
              <a:spcBef>
                <a:spcPts val="0"/>
              </a:spcBef>
              <a:spcAft>
                <a:spcPts val="601"/>
              </a:spcAft>
              <a:buNone/>
              <a:tabLst>
                <a:tab pos="0" algn="l"/>
                <a:tab pos="447840" algn="l"/>
                <a:tab pos="896759" algn="l"/>
                <a:tab pos="1346040" algn="l"/>
                <a:tab pos="1795320" algn="l"/>
                <a:tab pos="2244600" algn="l"/>
                <a:tab pos="2693880" algn="l"/>
                <a:tab pos="3143159" algn="l"/>
                <a:tab pos="3592440" algn="l"/>
                <a:tab pos="4041719" algn="l"/>
                <a:tab pos="4491000" algn="l"/>
                <a:tab pos="4940280" algn="l"/>
                <a:tab pos="5389560" algn="l"/>
                <a:tab pos="5838840" algn="l"/>
                <a:tab pos="6288120" algn="l"/>
                <a:tab pos="6737400" algn="l"/>
                <a:tab pos="7186679" algn="l"/>
                <a:tab pos="7635960" algn="l"/>
                <a:tab pos="8085240" algn="l"/>
                <a:tab pos="8534520" algn="l"/>
                <a:tab pos="8983800" algn="l"/>
              </a:tabLst>
            </a:pPr>
            <a:endParaRPr lang="x-none" sz="1100" b="1" i="0" u="none" strike="noStrike">
              <a:solidFill>
                <a:srgbClr val="16515F"/>
              </a:solidFill>
              <a:latin typeface="Arial" pitchFamily="34"/>
              <a:ea typeface="Lucida Sans Unicode" pitchFamily="2"/>
              <a:cs typeface="Arial" pitchFamily="34"/>
            </a:endParaRPr>
          </a:p>
          <a:p>
            <a:pPr marL="0" marR="0" lvl="0" indent="0" algn="ctr" rtl="0" hangingPunct="1">
              <a:lnSpc>
                <a:spcPct val="125000"/>
              </a:lnSpc>
              <a:spcBef>
                <a:spcPts val="0"/>
              </a:spcBef>
              <a:spcAft>
                <a:spcPts val="601"/>
              </a:spcAft>
              <a:buNone/>
              <a:tabLst>
                <a:tab pos="0" algn="l"/>
                <a:tab pos="447840" algn="l"/>
                <a:tab pos="896759" algn="l"/>
                <a:tab pos="1346040" algn="l"/>
                <a:tab pos="1795320" algn="l"/>
                <a:tab pos="2244600" algn="l"/>
                <a:tab pos="2693880" algn="l"/>
                <a:tab pos="3143159" algn="l"/>
                <a:tab pos="3592440" algn="l"/>
                <a:tab pos="4041719" algn="l"/>
                <a:tab pos="4491000" algn="l"/>
                <a:tab pos="4940280" algn="l"/>
                <a:tab pos="5389560" algn="l"/>
                <a:tab pos="5838840" algn="l"/>
                <a:tab pos="6288120" algn="l"/>
                <a:tab pos="6737400" algn="l"/>
                <a:tab pos="7186679" algn="l"/>
                <a:tab pos="7635960" algn="l"/>
                <a:tab pos="8085240" algn="l"/>
                <a:tab pos="8534520" algn="l"/>
                <a:tab pos="8983800" algn="l"/>
              </a:tabLst>
            </a:pPr>
            <a:endParaRPr lang="x-none" sz="1100" b="1" i="0" u="none" strike="noStrike">
              <a:solidFill>
                <a:srgbClr val="16515F"/>
              </a:solidFill>
              <a:latin typeface="Arial" pitchFamily="34"/>
              <a:ea typeface="Lucida Sans Unicode" pitchFamily="2"/>
              <a:cs typeface="Arial" pitchFamily="34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69947" y="403408"/>
            <a:ext cx="849998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r-Latn-RS" sz="1400" b="1" u="sng" dirty="0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Cross-</a:t>
            </a:r>
            <a:r>
              <a:rPr lang="sr-Latn-RS" sz="1400" b="1" u="sng" dirty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</a:t>
            </a:r>
            <a:r>
              <a:rPr lang="sr-Latn-RS" sz="1400" b="1" u="sng" dirty="0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order </a:t>
            </a:r>
            <a:r>
              <a:rPr lang="sr-Latn-RS" sz="1400" b="1" u="sng" dirty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</a:t>
            </a:r>
            <a:r>
              <a:rPr lang="sr-Latn-RS" sz="1400" b="1" u="sng" dirty="0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unds </a:t>
            </a:r>
            <a:r>
              <a:rPr lang="sr-Latn-RS" sz="1400" b="1" u="sng" dirty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</a:t>
            </a:r>
            <a:r>
              <a:rPr lang="sr-Latn-RS" sz="1400" b="1" u="sng" dirty="0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ledged </a:t>
            </a:r>
            <a:r>
              <a:rPr lang="sr-Latn-RS" sz="1400" b="1" u="sng" dirty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at </a:t>
            </a:r>
            <a:r>
              <a:rPr lang="en-US" sz="1400" b="1" u="sng" dirty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Brussels Donors’ </a:t>
            </a:r>
            <a:r>
              <a:rPr lang="en-US" sz="1400" b="1" u="sng" dirty="0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Conference                     </a:t>
            </a:r>
            <a:r>
              <a:rPr lang="bs-Latn-BA" sz="1400" b="1" u="sng" dirty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</a:t>
            </a:r>
            <a:r>
              <a:rPr lang="en-US" sz="1400" b="1" u="sng" dirty="0" err="1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nclusive</a:t>
            </a:r>
            <a:r>
              <a:rPr lang="en-US" sz="1400" b="1" u="sng" dirty="0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US" sz="1400" b="1" u="sng" dirty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with </a:t>
            </a:r>
            <a:r>
              <a:rPr lang="bs-Latn-BA" sz="1400" b="1" u="sng" dirty="0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30 </a:t>
            </a:r>
            <a:r>
              <a:rPr lang="en-US" sz="1400" b="1" u="sng" dirty="0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June 2015</a:t>
            </a:r>
            <a:endParaRPr lang="en-US" sz="1400" b="1" u="sng" dirty="0">
              <a:solidFill>
                <a:srgbClr val="2D2D8A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5654" y="1423430"/>
            <a:ext cx="3231945" cy="702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401" t="10923" r="17490"/>
          <a:stretch/>
        </p:blipFill>
        <p:spPr bwMode="auto">
          <a:xfrm>
            <a:off x="248176" y="2323105"/>
            <a:ext cx="3669693" cy="27749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95658" y="1423430"/>
            <a:ext cx="3117896" cy="6533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890" t="15605" r="17102" b="4384"/>
          <a:stretch/>
        </p:blipFill>
        <p:spPr bwMode="auto">
          <a:xfrm>
            <a:off x="5105400" y="2438400"/>
            <a:ext cx="3496062" cy="25443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9829748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traight Connector 3"/>
          <p:cNvSpPr/>
          <p:nvPr/>
        </p:nvSpPr>
        <p:spPr>
          <a:xfrm>
            <a:off x="774359" y="6033960"/>
            <a:ext cx="8406001" cy="0"/>
          </a:xfrm>
          <a:prstGeom prst="line">
            <a:avLst/>
          </a:prstGeom>
          <a:noFill/>
          <a:ln w="9360">
            <a:solidFill>
              <a:srgbClr val="16515F"/>
            </a:solidFill>
            <a:custDash>
              <a:ds d="100000" sp="100000"/>
            </a:custDash>
          </a:ln>
        </p:spPr>
        <p:txBody>
          <a:bodyPr vert="horz" wrap="square" lIns="90000" tIns="45000" rIns="90000" bIns="45000" anchor="ctr" anchorCtr="1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x-none" sz="1800" b="0" i="0" u="none" strike="noStrike" kern="1200">
              <a:ln>
                <a:noFill/>
              </a:ln>
              <a:latin typeface="Arial" pitchFamily="18"/>
              <a:ea typeface="Lucida Sans Unicode" pitchFamily="2"/>
              <a:cs typeface="Tahoma" pitchFamily="2"/>
            </a:endParaRPr>
          </a:p>
        </p:txBody>
      </p:sp>
      <p:pic>
        <p:nvPicPr>
          <p:cNvPr id="5" name="Picture 7"/>
          <p:cNvPicPr>
            <a:picLocks noChangeAspect="1"/>
          </p:cNvPicPr>
          <p:nvPr/>
        </p:nvPicPr>
        <p:blipFill>
          <a:blip r:embed="rId2" cstate="print">
            <a:lum/>
            <a:alphaModFix/>
          </a:blip>
          <a:srcRect/>
          <a:stretch>
            <a:fillRect/>
          </a:stretch>
        </p:blipFill>
        <p:spPr>
          <a:xfrm>
            <a:off x="6204600" y="6149519"/>
            <a:ext cx="482400" cy="59004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Rectangle 2"/>
          <p:cNvSpPr/>
          <p:nvPr/>
        </p:nvSpPr>
        <p:spPr>
          <a:xfrm>
            <a:off x="6687000" y="6120542"/>
            <a:ext cx="2384639" cy="76200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compatLnSpc="0"/>
          <a:lstStyle/>
          <a:p>
            <a:pPr marL="0" marR="0" lvl="0" indent="0" algn="ctr" rtl="0" hangingPunct="1">
              <a:spcBef>
                <a:spcPts val="0"/>
              </a:spcBef>
              <a:spcAft>
                <a:spcPts val="601"/>
              </a:spcAft>
              <a:buNone/>
              <a:tabLst/>
            </a:pPr>
            <a:r>
              <a:rPr lang="bs-Latn-BA" sz="1100" b="1" i="0" u="none" strike="noStrike" smtClean="0">
                <a:solidFill>
                  <a:srgbClr val="16515F"/>
                </a:solidFill>
                <a:latin typeface="Arial" pitchFamily="34"/>
                <a:ea typeface="Lucida Sans Unicode" pitchFamily="2"/>
                <a:cs typeface="Arial" pitchFamily="34"/>
              </a:rPr>
              <a:t>BOSNIA </a:t>
            </a:r>
            <a:r>
              <a:rPr lang="bs-Latn-BA" sz="1100" b="1" smtClean="0">
                <a:solidFill>
                  <a:srgbClr val="16515F"/>
                </a:solidFill>
                <a:latin typeface="Arial" pitchFamily="34"/>
                <a:ea typeface="Lucida Sans Unicode" pitchFamily="2"/>
                <a:cs typeface="Arial" pitchFamily="34"/>
              </a:rPr>
              <a:t>AND</a:t>
            </a:r>
            <a:r>
              <a:rPr lang="bs-Latn-BA" sz="1100" b="1" i="0" u="none" strike="noStrike" smtClean="0">
                <a:solidFill>
                  <a:srgbClr val="16515F"/>
                </a:solidFill>
                <a:latin typeface="Arial" pitchFamily="34"/>
                <a:ea typeface="Lucida Sans Unicode" pitchFamily="2"/>
                <a:cs typeface="Arial" pitchFamily="34"/>
              </a:rPr>
              <a:t> HERZEGOVINA</a:t>
            </a:r>
          </a:p>
          <a:p>
            <a:pPr marL="0" marR="0" lvl="0" indent="0" algn="ctr" rtl="0" hangingPunct="1">
              <a:spcBef>
                <a:spcPts val="0"/>
              </a:spcBef>
              <a:spcAft>
                <a:spcPts val="601"/>
              </a:spcAft>
              <a:buNone/>
              <a:tabLst/>
            </a:pPr>
            <a:r>
              <a:rPr lang="sr-Latn-RS" sz="1100" b="1" err="1" smtClean="0">
                <a:solidFill>
                  <a:srgbClr val="16515F"/>
                </a:solidFill>
                <a:latin typeface="Arial" pitchFamily="34"/>
                <a:ea typeface="Lucida Sans Unicode" pitchFamily="2"/>
                <a:cs typeface="Arial" pitchFamily="34"/>
              </a:rPr>
              <a:t>Ministry</a:t>
            </a:r>
            <a:r>
              <a:rPr lang="sr-Latn-RS" sz="1100" b="1" smtClean="0">
                <a:solidFill>
                  <a:srgbClr val="16515F"/>
                </a:solidFill>
                <a:latin typeface="Arial" pitchFamily="34"/>
                <a:ea typeface="Lucida Sans Unicode" pitchFamily="2"/>
                <a:cs typeface="Arial" pitchFamily="34"/>
              </a:rPr>
              <a:t> of </a:t>
            </a:r>
            <a:r>
              <a:rPr lang="sr-Latn-RS" sz="1100" b="1" err="1" smtClean="0">
                <a:solidFill>
                  <a:srgbClr val="16515F"/>
                </a:solidFill>
                <a:latin typeface="Arial" pitchFamily="34"/>
                <a:ea typeface="Lucida Sans Unicode" pitchFamily="2"/>
                <a:cs typeface="Arial" pitchFamily="34"/>
              </a:rPr>
              <a:t>Finance</a:t>
            </a:r>
            <a:r>
              <a:rPr lang="sr-Latn-RS" sz="1100" b="1" smtClean="0">
                <a:solidFill>
                  <a:srgbClr val="16515F"/>
                </a:solidFill>
                <a:latin typeface="Arial" pitchFamily="34"/>
                <a:ea typeface="Lucida Sans Unicode" pitchFamily="2"/>
                <a:cs typeface="Arial" pitchFamily="34"/>
              </a:rPr>
              <a:t> </a:t>
            </a:r>
            <a:r>
              <a:rPr lang="sr-Latn-RS" sz="1100" b="1" err="1" smtClean="0">
                <a:solidFill>
                  <a:srgbClr val="16515F"/>
                </a:solidFill>
                <a:latin typeface="Arial" pitchFamily="34"/>
                <a:ea typeface="Lucida Sans Unicode" pitchFamily="2"/>
                <a:cs typeface="Arial" pitchFamily="34"/>
              </a:rPr>
              <a:t>and</a:t>
            </a:r>
            <a:r>
              <a:rPr lang="sr-Latn-RS" sz="1100" b="1" smtClean="0">
                <a:solidFill>
                  <a:srgbClr val="16515F"/>
                </a:solidFill>
                <a:latin typeface="Arial" pitchFamily="34"/>
                <a:ea typeface="Lucida Sans Unicode" pitchFamily="2"/>
                <a:cs typeface="Arial" pitchFamily="34"/>
              </a:rPr>
              <a:t> </a:t>
            </a:r>
            <a:r>
              <a:rPr lang="sr-Latn-RS" sz="1100" b="1" err="1" smtClean="0">
                <a:solidFill>
                  <a:srgbClr val="16515F"/>
                </a:solidFill>
                <a:latin typeface="Arial" pitchFamily="34"/>
                <a:ea typeface="Lucida Sans Unicode" pitchFamily="2"/>
                <a:cs typeface="Arial" pitchFamily="34"/>
              </a:rPr>
              <a:t>Treasury</a:t>
            </a:r>
            <a:endParaRPr lang="x-none" sz="1100" b="1" i="0" u="none" strike="noStrike">
              <a:solidFill>
                <a:srgbClr val="16515F"/>
              </a:solidFill>
              <a:latin typeface="Arial" pitchFamily="34"/>
              <a:ea typeface="Lucida Sans Unicode" pitchFamily="2"/>
              <a:cs typeface="Arial" pitchFamily="34"/>
            </a:endParaRPr>
          </a:p>
          <a:p>
            <a:pPr marL="0" marR="0" lvl="0" indent="0" algn="ctr" rtl="0" hangingPunct="1">
              <a:lnSpc>
                <a:spcPct val="125000"/>
              </a:lnSpc>
              <a:spcBef>
                <a:spcPts val="0"/>
              </a:spcBef>
              <a:spcAft>
                <a:spcPts val="601"/>
              </a:spcAft>
              <a:buNone/>
              <a:tabLst>
                <a:tab pos="0" algn="l"/>
                <a:tab pos="447840" algn="l"/>
                <a:tab pos="896759" algn="l"/>
                <a:tab pos="1346040" algn="l"/>
                <a:tab pos="1795320" algn="l"/>
                <a:tab pos="2244600" algn="l"/>
                <a:tab pos="2693880" algn="l"/>
                <a:tab pos="3143159" algn="l"/>
                <a:tab pos="3592440" algn="l"/>
                <a:tab pos="4041719" algn="l"/>
                <a:tab pos="4491000" algn="l"/>
                <a:tab pos="4940280" algn="l"/>
                <a:tab pos="5389560" algn="l"/>
                <a:tab pos="5838840" algn="l"/>
                <a:tab pos="6288120" algn="l"/>
                <a:tab pos="6737400" algn="l"/>
                <a:tab pos="7186679" algn="l"/>
                <a:tab pos="7635960" algn="l"/>
                <a:tab pos="8085240" algn="l"/>
                <a:tab pos="8534520" algn="l"/>
                <a:tab pos="8983800" algn="l"/>
              </a:tabLst>
            </a:pPr>
            <a:endParaRPr lang="x-none" sz="1100" b="1" i="0" u="none" strike="noStrike">
              <a:solidFill>
                <a:srgbClr val="16515F"/>
              </a:solidFill>
              <a:latin typeface="Arial" pitchFamily="34"/>
              <a:ea typeface="Lucida Sans Unicode" pitchFamily="2"/>
              <a:cs typeface="Arial" pitchFamily="34"/>
            </a:endParaRPr>
          </a:p>
          <a:p>
            <a:pPr marL="0" marR="0" lvl="0" indent="0" algn="ctr" rtl="0" hangingPunct="1">
              <a:lnSpc>
                <a:spcPct val="125000"/>
              </a:lnSpc>
              <a:spcBef>
                <a:spcPts val="0"/>
              </a:spcBef>
              <a:spcAft>
                <a:spcPts val="601"/>
              </a:spcAft>
              <a:buNone/>
              <a:tabLst>
                <a:tab pos="0" algn="l"/>
                <a:tab pos="447840" algn="l"/>
                <a:tab pos="896759" algn="l"/>
                <a:tab pos="1346040" algn="l"/>
                <a:tab pos="1795320" algn="l"/>
                <a:tab pos="2244600" algn="l"/>
                <a:tab pos="2693880" algn="l"/>
                <a:tab pos="3143159" algn="l"/>
                <a:tab pos="3592440" algn="l"/>
                <a:tab pos="4041719" algn="l"/>
                <a:tab pos="4491000" algn="l"/>
                <a:tab pos="4940280" algn="l"/>
                <a:tab pos="5389560" algn="l"/>
                <a:tab pos="5838840" algn="l"/>
                <a:tab pos="6288120" algn="l"/>
                <a:tab pos="6737400" algn="l"/>
                <a:tab pos="7186679" algn="l"/>
                <a:tab pos="7635960" algn="l"/>
                <a:tab pos="8085240" algn="l"/>
                <a:tab pos="8534520" algn="l"/>
                <a:tab pos="8983800" algn="l"/>
              </a:tabLst>
            </a:pPr>
            <a:endParaRPr lang="x-none" sz="1100" b="1" i="0" u="none" strike="noStrike">
              <a:solidFill>
                <a:srgbClr val="16515F"/>
              </a:solidFill>
              <a:latin typeface="Arial" pitchFamily="34"/>
              <a:ea typeface="Lucida Sans Unicode" pitchFamily="2"/>
              <a:cs typeface="Arial" pitchFamily="34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269946" y="403408"/>
            <a:ext cx="8569253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r-Latn-RS" sz="1400" b="1" u="sng" dirty="0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</a:t>
            </a:r>
            <a:r>
              <a:rPr lang="en-US" sz="1400" b="1" u="sng" dirty="0" err="1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dditional</a:t>
            </a:r>
            <a:r>
              <a:rPr lang="en-US" sz="1400" b="1" u="sng" dirty="0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bs-Latn-BA" sz="1400" b="1" u="sng" dirty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</a:t>
            </a:r>
            <a:r>
              <a:rPr lang="en-US" sz="1400" b="1" u="sng" dirty="0" err="1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upport</a:t>
            </a:r>
            <a:r>
              <a:rPr lang="en-US" sz="1400" b="1" u="sng" dirty="0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US" sz="1400" b="1" u="sng" dirty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- </a:t>
            </a:r>
            <a:r>
              <a:rPr lang="en-US" sz="1400" b="1" u="sng" dirty="0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Humanitarian </a:t>
            </a:r>
            <a:r>
              <a:rPr lang="bs-Latn-BA" sz="1400" b="1" u="sng" dirty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</a:t>
            </a:r>
            <a:r>
              <a:rPr lang="en-US" sz="1400" b="1" u="sng" dirty="0" err="1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ssistance</a:t>
            </a:r>
            <a:r>
              <a:rPr lang="en-US" sz="1400" b="1" u="sng" dirty="0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/Emergency </a:t>
            </a:r>
            <a:r>
              <a:rPr lang="en-US" sz="1400" b="1" u="sng" dirty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Relief/Additional </a:t>
            </a:r>
            <a:r>
              <a:rPr lang="bs-Latn-BA" sz="1400" b="1" u="sng" dirty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</a:t>
            </a:r>
            <a:r>
              <a:rPr lang="en-US" sz="1400" b="1" u="sng" dirty="0" err="1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unds</a:t>
            </a:r>
            <a:r>
              <a:rPr lang="sr-Latn-RS" sz="1400" b="1" u="sng" dirty="0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bs-Latn-BA" sz="1400" b="1" dirty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</a:t>
            </a:r>
            <a:r>
              <a:rPr lang="en-US" sz="1400" b="1" dirty="0" err="1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nclusive</a:t>
            </a:r>
            <a:r>
              <a:rPr lang="en-US" sz="1400" b="1" dirty="0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US" sz="1400" b="1" dirty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with </a:t>
            </a:r>
            <a:r>
              <a:rPr lang="bs-Latn-BA" sz="1400" b="1" dirty="0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30 </a:t>
            </a:r>
            <a:r>
              <a:rPr lang="en-US" sz="1400" b="1" dirty="0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June 2015</a:t>
            </a:r>
            <a:endParaRPr lang="en-US" sz="1400" b="1" dirty="0">
              <a:solidFill>
                <a:srgbClr val="2D2D8A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en-US" sz="1400" b="1" u="sng" dirty="0">
              <a:solidFill>
                <a:srgbClr val="2D2D8A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591284"/>
            <a:ext cx="3067050" cy="6851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3200" y="2243817"/>
            <a:ext cx="5457825" cy="33187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1537699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traight Connector 3"/>
          <p:cNvSpPr/>
          <p:nvPr/>
        </p:nvSpPr>
        <p:spPr>
          <a:xfrm>
            <a:off x="774359" y="6033960"/>
            <a:ext cx="8406001" cy="0"/>
          </a:xfrm>
          <a:prstGeom prst="line">
            <a:avLst/>
          </a:prstGeom>
          <a:noFill/>
          <a:ln w="9360">
            <a:solidFill>
              <a:srgbClr val="16515F"/>
            </a:solidFill>
            <a:custDash>
              <a:ds d="100000" sp="100000"/>
            </a:custDash>
          </a:ln>
        </p:spPr>
        <p:txBody>
          <a:bodyPr vert="horz" wrap="square" lIns="90000" tIns="45000" rIns="90000" bIns="45000" anchor="ctr" anchorCtr="1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x-none" sz="1800" b="0" i="0" u="none" strike="noStrike" kern="1200">
              <a:ln>
                <a:noFill/>
              </a:ln>
              <a:latin typeface="Arial" pitchFamily="18"/>
              <a:ea typeface="Lucida Sans Unicode" pitchFamily="2"/>
              <a:cs typeface="Tahoma" pitchFamily="2"/>
            </a:endParaRPr>
          </a:p>
        </p:txBody>
      </p:sp>
      <p:pic>
        <p:nvPicPr>
          <p:cNvPr id="5" name="Picture 7"/>
          <p:cNvPicPr>
            <a:picLocks noChangeAspect="1"/>
          </p:cNvPicPr>
          <p:nvPr/>
        </p:nvPicPr>
        <p:blipFill>
          <a:blip r:embed="rId2" cstate="print">
            <a:lum/>
            <a:alphaModFix/>
          </a:blip>
          <a:srcRect/>
          <a:stretch>
            <a:fillRect/>
          </a:stretch>
        </p:blipFill>
        <p:spPr>
          <a:xfrm>
            <a:off x="6204600" y="6149519"/>
            <a:ext cx="482400" cy="59004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Rectangle 2"/>
          <p:cNvSpPr/>
          <p:nvPr/>
        </p:nvSpPr>
        <p:spPr>
          <a:xfrm>
            <a:off x="6687000" y="6120542"/>
            <a:ext cx="2384639" cy="76200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compatLnSpc="0"/>
          <a:lstStyle/>
          <a:p>
            <a:pPr marL="0" marR="0" lvl="0" indent="0" algn="ctr" rtl="0" hangingPunct="1">
              <a:spcBef>
                <a:spcPts val="0"/>
              </a:spcBef>
              <a:spcAft>
                <a:spcPts val="601"/>
              </a:spcAft>
              <a:buNone/>
              <a:tabLst/>
            </a:pPr>
            <a:r>
              <a:rPr lang="bs-Latn-BA" sz="1100" b="1" i="0" u="none" strike="noStrike" smtClean="0">
                <a:solidFill>
                  <a:srgbClr val="16515F"/>
                </a:solidFill>
                <a:latin typeface="Arial" pitchFamily="34"/>
                <a:ea typeface="Lucida Sans Unicode" pitchFamily="2"/>
                <a:cs typeface="Arial" pitchFamily="34"/>
              </a:rPr>
              <a:t>BOSNIA </a:t>
            </a:r>
            <a:r>
              <a:rPr lang="bs-Latn-BA" sz="1100" b="1" smtClean="0">
                <a:solidFill>
                  <a:srgbClr val="16515F"/>
                </a:solidFill>
                <a:latin typeface="Arial" pitchFamily="34"/>
                <a:ea typeface="Lucida Sans Unicode" pitchFamily="2"/>
                <a:cs typeface="Arial" pitchFamily="34"/>
              </a:rPr>
              <a:t>AND</a:t>
            </a:r>
            <a:r>
              <a:rPr lang="bs-Latn-BA" sz="1100" b="1" i="0" u="none" strike="noStrike" smtClean="0">
                <a:solidFill>
                  <a:srgbClr val="16515F"/>
                </a:solidFill>
                <a:latin typeface="Arial" pitchFamily="34"/>
                <a:ea typeface="Lucida Sans Unicode" pitchFamily="2"/>
                <a:cs typeface="Arial" pitchFamily="34"/>
              </a:rPr>
              <a:t> HERZEGOVINA</a:t>
            </a:r>
          </a:p>
          <a:p>
            <a:pPr marL="0" marR="0" lvl="0" indent="0" algn="ctr" rtl="0" hangingPunct="1">
              <a:spcBef>
                <a:spcPts val="0"/>
              </a:spcBef>
              <a:spcAft>
                <a:spcPts val="601"/>
              </a:spcAft>
              <a:buNone/>
              <a:tabLst/>
            </a:pPr>
            <a:r>
              <a:rPr lang="sr-Latn-RS" sz="1100" b="1" err="1" smtClean="0">
                <a:solidFill>
                  <a:srgbClr val="16515F"/>
                </a:solidFill>
                <a:latin typeface="Arial" pitchFamily="34"/>
                <a:ea typeface="Lucida Sans Unicode" pitchFamily="2"/>
                <a:cs typeface="Arial" pitchFamily="34"/>
              </a:rPr>
              <a:t>Ministry</a:t>
            </a:r>
            <a:r>
              <a:rPr lang="sr-Latn-RS" sz="1100" b="1" smtClean="0">
                <a:solidFill>
                  <a:srgbClr val="16515F"/>
                </a:solidFill>
                <a:latin typeface="Arial" pitchFamily="34"/>
                <a:ea typeface="Lucida Sans Unicode" pitchFamily="2"/>
                <a:cs typeface="Arial" pitchFamily="34"/>
              </a:rPr>
              <a:t> of </a:t>
            </a:r>
            <a:r>
              <a:rPr lang="sr-Latn-RS" sz="1100" b="1" err="1" smtClean="0">
                <a:solidFill>
                  <a:srgbClr val="16515F"/>
                </a:solidFill>
                <a:latin typeface="Arial" pitchFamily="34"/>
                <a:ea typeface="Lucida Sans Unicode" pitchFamily="2"/>
                <a:cs typeface="Arial" pitchFamily="34"/>
              </a:rPr>
              <a:t>Finance</a:t>
            </a:r>
            <a:r>
              <a:rPr lang="sr-Latn-RS" sz="1100" b="1" smtClean="0">
                <a:solidFill>
                  <a:srgbClr val="16515F"/>
                </a:solidFill>
                <a:latin typeface="Arial" pitchFamily="34"/>
                <a:ea typeface="Lucida Sans Unicode" pitchFamily="2"/>
                <a:cs typeface="Arial" pitchFamily="34"/>
              </a:rPr>
              <a:t> </a:t>
            </a:r>
            <a:r>
              <a:rPr lang="sr-Latn-RS" sz="1100" b="1" err="1" smtClean="0">
                <a:solidFill>
                  <a:srgbClr val="16515F"/>
                </a:solidFill>
                <a:latin typeface="Arial" pitchFamily="34"/>
                <a:ea typeface="Lucida Sans Unicode" pitchFamily="2"/>
                <a:cs typeface="Arial" pitchFamily="34"/>
              </a:rPr>
              <a:t>and</a:t>
            </a:r>
            <a:r>
              <a:rPr lang="sr-Latn-RS" sz="1100" b="1" smtClean="0">
                <a:solidFill>
                  <a:srgbClr val="16515F"/>
                </a:solidFill>
                <a:latin typeface="Arial" pitchFamily="34"/>
                <a:ea typeface="Lucida Sans Unicode" pitchFamily="2"/>
                <a:cs typeface="Arial" pitchFamily="34"/>
              </a:rPr>
              <a:t> </a:t>
            </a:r>
            <a:r>
              <a:rPr lang="sr-Latn-RS" sz="1100" b="1" err="1" smtClean="0">
                <a:solidFill>
                  <a:srgbClr val="16515F"/>
                </a:solidFill>
                <a:latin typeface="Arial" pitchFamily="34"/>
                <a:ea typeface="Lucida Sans Unicode" pitchFamily="2"/>
                <a:cs typeface="Arial" pitchFamily="34"/>
              </a:rPr>
              <a:t>Treasury</a:t>
            </a:r>
            <a:endParaRPr lang="x-none" sz="1100" b="1" i="0" u="none" strike="noStrike">
              <a:solidFill>
                <a:srgbClr val="16515F"/>
              </a:solidFill>
              <a:latin typeface="Arial" pitchFamily="34"/>
              <a:ea typeface="Lucida Sans Unicode" pitchFamily="2"/>
              <a:cs typeface="Arial" pitchFamily="34"/>
            </a:endParaRPr>
          </a:p>
          <a:p>
            <a:pPr marL="0" marR="0" lvl="0" indent="0" algn="ctr" rtl="0" hangingPunct="1">
              <a:lnSpc>
                <a:spcPct val="125000"/>
              </a:lnSpc>
              <a:spcBef>
                <a:spcPts val="0"/>
              </a:spcBef>
              <a:spcAft>
                <a:spcPts val="601"/>
              </a:spcAft>
              <a:buNone/>
              <a:tabLst>
                <a:tab pos="0" algn="l"/>
                <a:tab pos="447840" algn="l"/>
                <a:tab pos="896759" algn="l"/>
                <a:tab pos="1346040" algn="l"/>
                <a:tab pos="1795320" algn="l"/>
                <a:tab pos="2244600" algn="l"/>
                <a:tab pos="2693880" algn="l"/>
                <a:tab pos="3143159" algn="l"/>
                <a:tab pos="3592440" algn="l"/>
                <a:tab pos="4041719" algn="l"/>
                <a:tab pos="4491000" algn="l"/>
                <a:tab pos="4940280" algn="l"/>
                <a:tab pos="5389560" algn="l"/>
                <a:tab pos="5838840" algn="l"/>
                <a:tab pos="6288120" algn="l"/>
                <a:tab pos="6737400" algn="l"/>
                <a:tab pos="7186679" algn="l"/>
                <a:tab pos="7635960" algn="l"/>
                <a:tab pos="8085240" algn="l"/>
                <a:tab pos="8534520" algn="l"/>
                <a:tab pos="8983800" algn="l"/>
              </a:tabLst>
            </a:pPr>
            <a:endParaRPr lang="x-none" sz="1100" b="1" i="0" u="none" strike="noStrike">
              <a:solidFill>
                <a:srgbClr val="16515F"/>
              </a:solidFill>
              <a:latin typeface="Arial" pitchFamily="34"/>
              <a:ea typeface="Lucida Sans Unicode" pitchFamily="2"/>
              <a:cs typeface="Arial" pitchFamily="34"/>
            </a:endParaRPr>
          </a:p>
          <a:p>
            <a:pPr marL="0" marR="0" lvl="0" indent="0" algn="ctr" rtl="0" hangingPunct="1">
              <a:lnSpc>
                <a:spcPct val="125000"/>
              </a:lnSpc>
              <a:spcBef>
                <a:spcPts val="0"/>
              </a:spcBef>
              <a:spcAft>
                <a:spcPts val="601"/>
              </a:spcAft>
              <a:buNone/>
              <a:tabLst>
                <a:tab pos="0" algn="l"/>
                <a:tab pos="447840" algn="l"/>
                <a:tab pos="896759" algn="l"/>
                <a:tab pos="1346040" algn="l"/>
                <a:tab pos="1795320" algn="l"/>
                <a:tab pos="2244600" algn="l"/>
                <a:tab pos="2693880" algn="l"/>
                <a:tab pos="3143159" algn="l"/>
                <a:tab pos="3592440" algn="l"/>
                <a:tab pos="4041719" algn="l"/>
                <a:tab pos="4491000" algn="l"/>
                <a:tab pos="4940280" algn="l"/>
                <a:tab pos="5389560" algn="l"/>
                <a:tab pos="5838840" algn="l"/>
                <a:tab pos="6288120" algn="l"/>
                <a:tab pos="6737400" algn="l"/>
                <a:tab pos="7186679" algn="l"/>
                <a:tab pos="7635960" algn="l"/>
                <a:tab pos="8085240" algn="l"/>
                <a:tab pos="8534520" algn="l"/>
                <a:tab pos="8983800" algn="l"/>
              </a:tabLst>
            </a:pPr>
            <a:endParaRPr lang="x-none" sz="1100" b="1" i="0" u="none" strike="noStrike">
              <a:solidFill>
                <a:srgbClr val="16515F"/>
              </a:solidFill>
              <a:latin typeface="Arial" pitchFamily="34"/>
              <a:ea typeface="Lucida Sans Unicode" pitchFamily="2"/>
              <a:cs typeface="Arial" pitchFamily="34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269946" y="403408"/>
            <a:ext cx="8569253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r-Latn-RS" sz="1400" b="1" u="sng" dirty="0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Total </a:t>
            </a:r>
            <a:r>
              <a:rPr lang="sr-Latn-RS" sz="1400" b="1" u="sng" dirty="0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Aid </a:t>
            </a:r>
            <a:r>
              <a:rPr lang="sr-Latn-RS" sz="1400" b="1" u="sng" dirty="0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for </a:t>
            </a:r>
            <a:r>
              <a:rPr lang="sr-Latn-RS" sz="1400" b="1" u="sng" dirty="0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Floods </a:t>
            </a:r>
            <a:r>
              <a:rPr lang="sr-Latn-RS" sz="1400" b="1" u="sng" dirty="0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</a:t>
            </a:r>
            <a:r>
              <a:rPr lang="sr-Latn-RS" sz="1400" b="1" u="sng" dirty="0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ecovery</a:t>
            </a:r>
            <a:endParaRPr lang="sr-Latn-RS" sz="1400" b="1" dirty="0" smtClean="0">
              <a:solidFill>
                <a:srgbClr val="2D2D8A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bs-Latn-BA" sz="1400" b="1" dirty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</a:t>
            </a:r>
            <a:r>
              <a:rPr lang="en-US" sz="1400" b="1" dirty="0" err="1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nclusive</a:t>
            </a:r>
            <a:r>
              <a:rPr lang="en-US" sz="1400" b="1" dirty="0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US" sz="1400" b="1" dirty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with </a:t>
            </a:r>
            <a:r>
              <a:rPr lang="bs-Latn-BA" sz="1400" b="1" dirty="0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30 </a:t>
            </a:r>
            <a:r>
              <a:rPr lang="en-US" sz="1400" b="1" dirty="0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June 2015</a:t>
            </a:r>
            <a:endParaRPr lang="en-US" sz="1400" b="1" dirty="0">
              <a:solidFill>
                <a:srgbClr val="2D2D8A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en-US" sz="1400" b="1" u="sng" dirty="0">
              <a:solidFill>
                <a:srgbClr val="2D2D8A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47" y="4267200"/>
            <a:ext cx="3692453" cy="1590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749" y="1219200"/>
            <a:ext cx="4669573" cy="2895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42094" y="4327066"/>
            <a:ext cx="3768506" cy="15308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6" name="Picture 6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466" r="10403"/>
          <a:stretch/>
        </p:blipFill>
        <p:spPr bwMode="auto">
          <a:xfrm>
            <a:off x="4820322" y="1371600"/>
            <a:ext cx="4323678" cy="2895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5923064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143000"/>
          </a:xfrm>
        </p:spPr>
        <p:txBody>
          <a:bodyPr>
            <a:noAutofit/>
          </a:bodyPr>
          <a:lstStyle/>
          <a:p>
            <a:r>
              <a:rPr lang="sr-Latn-RS" sz="2800" smtClean="0">
                <a:solidFill>
                  <a:srgbClr val="2D2D8A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</a:t>
            </a:r>
            <a:br>
              <a:rPr lang="sr-Latn-RS" sz="2800" smtClean="0">
                <a:solidFill>
                  <a:srgbClr val="2D2D8A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sr-Latn-RS" sz="2800">
                <a:solidFill>
                  <a:srgbClr val="2D2D8A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/>
            </a:r>
            <a:br>
              <a:rPr lang="sr-Latn-RS" sz="2800">
                <a:solidFill>
                  <a:srgbClr val="2D2D8A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sr-Latn-RS" sz="2800" smtClean="0">
                <a:solidFill>
                  <a:srgbClr val="2D2D8A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Note</a:t>
            </a:r>
            <a:r>
              <a:rPr lang="sr-Latn-RS" sz="2800">
                <a:solidFill>
                  <a:srgbClr val="2D2D8A"/>
                </a:solidFill>
                <a:effectLst/>
              </a:rPr>
              <a:t/>
            </a:r>
            <a:br>
              <a:rPr lang="sr-Latn-RS" sz="2800">
                <a:solidFill>
                  <a:srgbClr val="2D2D8A"/>
                </a:solidFill>
                <a:effectLst/>
              </a:rPr>
            </a:br>
            <a:endParaRPr lang="en-US" sz="2800">
              <a:solidFill>
                <a:srgbClr val="2D2D8A"/>
              </a:solidFill>
              <a:effectLst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81328"/>
            <a:ext cx="7772400" cy="4525963"/>
          </a:xfrm>
        </p:spPr>
        <p:txBody>
          <a:bodyPr>
            <a:normAutofit/>
          </a:bodyPr>
          <a:lstStyle/>
          <a:p>
            <a:pPr marL="109728" indent="0">
              <a:buClr>
                <a:srgbClr val="2D2D8A"/>
              </a:buClr>
              <a:buNone/>
            </a:pPr>
            <a:endParaRPr lang="sr-Latn-RS" sz="1600" dirty="0" smtClean="0">
              <a:solidFill>
                <a:srgbClr val="2D2D8A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just">
              <a:buClr>
                <a:srgbClr val="2D2D8A"/>
              </a:buClr>
              <a:buFont typeface="Wingdings" panose="05000000000000000000" pitchFamily="2" charset="2"/>
              <a:buChar char="q"/>
            </a:pPr>
            <a:r>
              <a:rPr lang="sr-Latn-RS" sz="1600" b="1" u="sng" dirty="0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Financial overview of activated </a:t>
            </a:r>
            <a:r>
              <a:rPr lang="sr-Latn-RS" sz="1600" b="1" u="sng" dirty="0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Foreign </a:t>
            </a:r>
            <a:r>
              <a:rPr lang="sr-Latn-RS" sz="1600" b="1" u="sng" dirty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</a:t>
            </a:r>
            <a:r>
              <a:rPr lang="sr-Latn-RS" sz="1600" b="1" u="sng" dirty="0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id Funds</a:t>
            </a:r>
            <a:r>
              <a:rPr lang="sr-Latn-RS" sz="1600" b="1" dirty="0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</a:t>
            </a:r>
            <a:r>
              <a:rPr lang="sr-Latn-RS" sz="1600" b="1" dirty="0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for floods recovery</a:t>
            </a:r>
            <a:r>
              <a:rPr lang="sr-Latn-RS" sz="1600" b="1" dirty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sr-Latn-RS" sz="1600" b="1" u="sng" dirty="0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is updated quartely with data provided by </a:t>
            </a:r>
            <a:r>
              <a:rPr lang="sr-Latn-RS" sz="1600" b="1" u="sng" dirty="0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Donors </a:t>
            </a:r>
            <a:r>
              <a:rPr lang="vi-VN" sz="1600" b="1" u="sng" dirty="0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/</a:t>
            </a:r>
            <a:r>
              <a:rPr lang="bs-Latn-BA" sz="1600" b="1" u="sng" dirty="0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</a:t>
            </a:r>
            <a:r>
              <a:rPr lang="vi-VN" sz="1600" b="1" u="sng" dirty="0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inan</a:t>
            </a:r>
            <a:r>
              <a:rPr lang="bs-Latn-BA" sz="1600" b="1" u="sng" dirty="0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ciers</a:t>
            </a:r>
            <a:r>
              <a:rPr lang="vi-VN" sz="1600" b="1" dirty="0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bs-Latn-BA" sz="1600" b="1" dirty="0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and</a:t>
            </a:r>
            <a:r>
              <a:rPr lang="vi-VN" sz="1600" b="1" dirty="0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bs-Latn-BA" sz="1600" b="1" u="sng" dirty="0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it does not include </a:t>
            </a:r>
            <a:r>
              <a:rPr lang="vi-VN" sz="1600" b="1" u="sng" dirty="0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informa</a:t>
            </a:r>
            <a:r>
              <a:rPr lang="bs-Latn-BA" sz="1600" b="1" u="sng" dirty="0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tion</a:t>
            </a:r>
            <a:r>
              <a:rPr lang="vi-VN" sz="1600" b="1" dirty="0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o</a:t>
            </a:r>
            <a:r>
              <a:rPr lang="bs-Latn-BA" sz="1600" b="1" dirty="0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 floods recovery funds </a:t>
            </a:r>
            <a:r>
              <a:rPr lang="vi-VN" sz="1600" b="1" dirty="0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bs-Latn-BA" sz="1600" b="1" u="sng" dirty="0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from other sources of financing</a:t>
            </a:r>
            <a:r>
              <a:rPr lang="vi-VN" sz="1600" b="1" dirty="0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</a:t>
            </a:r>
            <a:r>
              <a:rPr lang="bs-Latn-BA" sz="1600" b="1" dirty="0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which are unavailable to the </a:t>
            </a:r>
            <a:r>
              <a:rPr lang="vi-VN" sz="1600" b="1" dirty="0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Minist</a:t>
            </a:r>
            <a:r>
              <a:rPr lang="bs-Latn-BA" sz="1600" b="1" dirty="0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ry of F</a:t>
            </a:r>
            <a:r>
              <a:rPr lang="vi-VN" sz="1600" b="1" dirty="0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inan</a:t>
            </a:r>
            <a:r>
              <a:rPr lang="bs-Latn-BA" sz="1600" b="1" dirty="0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ce and T</a:t>
            </a:r>
            <a:r>
              <a:rPr lang="vi-VN" sz="1600" b="1" dirty="0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</a:t>
            </a:r>
            <a:r>
              <a:rPr lang="bs-Latn-BA" sz="1600" b="1" dirty="0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sury</a:t>
            </a:r>
            <a:r>
              <a:rPr lang="vi-VN" sz="1600" b="1" dirty="0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Se</a:t>
            </a:r>
            <a:r>
              <a:rPr lang="bs-Latn-BA" sz="1600" b="1" dirty="0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</a:t>
            </a:r>
            <a:r>
              <a:rPr lang="vi-VN" sz="1600" b="1" dirty="0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tor </a:t>
            </a:r>
            <a:r>
              <a:rPr lang="bs-Latn-BA" sz="1600" b="1" dirty="0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for Coordination of International Economic Aid</a:t>
            </a:r>
          </a:p>
          <a:p>
            <a:pPr marL="109728" indent="0" algn="just">
              <a:buClr>
                <a:srgbClr val="2D2D8A"/>
              </a:buClr>
              <a:buNone/>
            </a:pPr>
            <a:endParaRPr lang="sr-Latn-RS" sz="1600" b="1" dirty="0" smtClean="0">
              <a:solidFill>
                <a:srgbClr val="2D2D8A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109728" indent="0" algn="just">
              <a:buClr>
                <a:srgbClr val="2D2D8A"/>
              </a:buClr>
              <a:buNone/>
            </a:pPr>
            <a:endParaRPr lang="sr-Latn-RS" sz="1600" b="1" dirty="0">
              <a:solidFill>
                <a:srgbClr val="2D2D8A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just">
              <a:buClr>
                <a:srgbClr val="2D2D8A"/>
              </a:buClr>
              <a:buFont typeface="Wingdings" panose="05000000000000000000" pitchFamily="2" charset="2"/>
              <a:buChar char="q"/>
            </a:pPr>
            <a:r>
              <a:rPr lang="sr-Latn-RS" sz="1600" b="1" u="sng" dirty="0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Presented data on </a:t>
            </a:r>
            <a:r>
              <a:rPr lang="pl-PL" sz="1600" b="1" u="sng" dirty="0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Humanitarian and Emergency </a:t>
            </a:r>
            <a:r>
              <a:rPr lang="pl-PL" sz="1600" b="1" u="sng" dirty="0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Assistance </a:t>
            </a:r>
            <a:r>
              <a:rPr lang="pl-PL" sz="1600" b="1" u="sng" dirty="0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as well as on Additional </a:t>
            </a:r>
            <a:r>
              <a:rPr lang="pl-PL" sz="1600" b="1" u="sng" dirty="0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Support</a:t>
            </a:r>
            <a:r>
              <a:rPr lang="pl-PL" sz="1600" b="1" u="sng" dirty="0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include only the expressed monetary financial aid and they do not include the aid in kind </a:t>
            </a:r>
            <a:r>
              <a:rPr lang="sr-Latn-RS" sz="1600" b="1" u="sng" dirty="0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which does not have the equivalent in money</a:t>
            </a:r>
            <a:endParaRPr lang="en-US" sz="1600" dirty="0">
              <a:solidFill>
                <a:srgbClr val="2D2D8A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Straight Connector 5"/>
          <p:cNvSpPr/>
          <p:nvPr/>
        </p:nvSpPr>
        <p:spPr>
          <a:xfrm>
            <a:off x="774359" y="6033960"/>
            <a:ext cx="8406001" cy="0"/>
          </a:xfrm>
          <a:prstGeom prst="line">
            <a:avLst/>
          </a:prstGeom>
          <a:noFill/>
          <a:ln w="9360">
            <a:solidFill>
              <a:srgbClr val="16515F"/>
            </a:solidFill>
            <a:custDash>
              <a:ds d="100000" sp="100000"/>
            </a:custDash>
          </a:ln>
        </p:spPr>
        <p:txBody>
          <a:bodyPr vert="horz" wrap="square" lIns="90000" tIns="45000" rIns="90000" bIns="45000" anchor="ctr" anchorCtr="1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x-none" sz="1800" b="0" i="0" u="none" strike="noStrike" kern="1200">
              <a:ln>
                <a:noFill/>
              </a:ln>
              <a:latin typeface="Arial" pitchFamily="18"/>
              <a:ea typeface="Lucida Sans Unicode" pitchFamily="2"/>
              <a:cs typeface="Tahoma" pitchFamily="2"/>
            </a:endParaRPr>
          </a:p>
        </p:txBody>
      </p:sp>
      <p:pic>
        <p:nvPicPr>
          <p:cNvPr id="9" name="Picture 7"/>
          <p:cNvPicPr>
            <a:picLocks noChangeAspect="1"/>
          </p:cNvPicPr>
          <p:nvPr/>
        </p:nvPicPr>
        <p:blipFill>
          <a:blip r:embed="rId2" cstate="print">
            <a:lum/>
            <a:alphaModFix/>
          </a:blip>
          <a:srcRect/>
          <a:stretch>
            <a:fillRect/>
          </a:stretch>
        </p:blipFill>
        <p:spPr>
          <a:xfrm>
            <a:off x="6204600" y="6149519"/>
            <a:ext cx="482400" cy="590040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Rectangle 2"/>
          <p:cNvSpPr/>
          <p:nvPr/>
        </p:nvSpPr>
        <p:spPr>
          <a:xfrm>
            <a:off x="6687000" y="6120542"/>
            <a:ext cx="2384639" cy="76200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compatLnSpc="0"/>
          <a:lstStyle/>
          <a:p>
            <a:pPr marL="0" marR="0" lvl="0" indent="0" algn="ctr" rtl="0" hangingPunct="1">
              <a:spcBef>
                <a:spcPts val="0"/>
              </a:spcBef>
              <a:spcAft>
                <a:spcPts val="601"/>
              </a:spcAft>
              <a:buNone/>
              <a:tabLst/>
            </a:pPr>
            <a:r>
              <a:rPr lang="bs-Latn-BA" sz="1100" b="1" i="0" u="none" strike="noStrike" smtClean="0">
                <a:solidFill>
                  <a:srgbClr val="16515F"/>
                </a:solidFill>
                <a:latin typeface="Arial" pitchFamily="34"/>
                <a:ea typeface="Lucida Sans Unicode" pitchFamily="2"/>
                <a:cs typeface="Arial" pitchFamily="34"/>
              </a:rPr>
              <a:t>BOSNIA </a:t>
            </a:r>
            <a:r>
              <a:rPr lang="bs-Latn-BA" sz="1100" b="1" smtClean="0">
                <a:solidFill>
                  <a:srgbClr val="16515F"/>
                </a:solidFill>
                <a:latin typeface="Arial" pitchFamily="34"/>
                <a:ea typeface="Lucida Sans Unicode" pitchFamily="2"/>
                <a:cs typeface="Arial" pitchFamily="34"/>
              </a:rPr>
              <a:t>AND</a:t>
            </a:r>
            <a:r>
              <a:rPr lang="bs-Latn-BA" sz="1100" b="1" i="0" u="none" strike="noStrike" smtClean="0">
                <a:solidFill>
                  <a:srgbClr val="16515F"/>
                </a:solidFill>
                <a:latin typeface="Arial" pitchFamily="34"/>
                <a:ea typeface="Lucida Sans Unicode" pitchFamily="2"/>
                <a:cs typeface="Arial" pitchFamily="34"/>
              </a:rPr>
              <a:t> HERZEGOVINA</a:t>
            </a:r>
          </a:p>
          <a:p>
            <a:pPr marL="0" marR="0" lvl="0" indent="0" algn="ctr" rtl="0" hangingPunct="1">
              <a:spcBef>
                <a:spcPts val="0"/>
              </a:spcBef>
              <a:spcAft>
                <a:spcPts val="601"/>
              </a:spcAft>
              <a:buNone/>
              <a:tabLst/>
            </a:pPr>
            <a:r>
              <a:rPr lang="sr-Latn-RS" sz="1100" b="1" err="1" smtClean="0">
                <a:solidFill>
                  <a:srgbClr val="16515F"/>
                </a:solidFill>
                <a:latin typeface="Arial" pitchFamily="34"/>
                <a:ea typeface="Lucida Sans Unicode" pitchFamily="2"/>
                <a:cs typeface="Arial" pitchFamily="34"/>
              </a:rPr>
              <a:t>Ministry</a:t>
            </a:r>
            <a:r>
              <a:rPr lang="sr-Latn-RS" sz="1100" b="1" smtClean="0">
                <a:solidFill>
                  <a:srgbClr val="16515F"/>
                </a:solidFill>
                <a:latin typeface="Arial" pitchFamily="34"/>
                <a:ea typeface="Lucida Sans Unicode" pitchFamily="2"/>
                <a:cs typeface="Arial" pitchFamily="34"/>
              </a:rPr>
              <a:t> of </a:t>
            </a:r>
            <a:r>
              <a:rPr lang="sr-Latn-RS" sz="1100" b="1" err="1" smtClean="0">
                <a:solidFill>
                  <a:srgbClr val="16515F"/>
                </a:solidFill>
                <a:latin typeface="Arial" pitchFamily="34"/>
                <a:ea typeface="Lucida Sans Unicode" pitchFamily="2"/>
                <a:cs typeface="Arial" pitchFamily="34"/>
              </a:rPr>
              <a:t>Finance</a:t>
            </a:r>
            <a:r>
              <a:rPr lang="sr-Latn-RS" sz="1100" b="1" smtClean="0">
                <a:solidFill>
                  <a:srgbClr val="16515F"/>
                </a:solidFill>
                <a:latin typeface="Arial" pitchFamily="34"/>
                <a:ea typeface="Lucida Sans Unicode" pitchFamily="2"/>
                <a:cs typeface="Arial" pitchFamily="34"/>
              </a:rPr>
              <a:t> </a:t>
            </a:r>
            <a:r>
              <a:rPr lang="sr-Latn-RS" sz="1100" b="1" err="1" smtClean="0">
                <a:solidFill>
                  <a:srgbClr val="16515F"/>
                </a:solidFill>
                <a:latin typeface="Arial" pitchFamily="34"/>
                <a:ea typeface="Lucida Sans Unicode" pitchFamily="2"/>
                <a:cs typeface="Arial" pitchFamily="34"/>
              </a:rPr>
              <a:t>and</a:t>
            </a:r>
            <a:r>
              <a:rPr lang="sr-Latn-RS" sz="1100" b="1" smtClean="0">
                <a:solidFill>
                  <a:srgbClr val="16515F"/>
                </a:solidFill>
                <a:latin typeface="Arial" pitchFamily="34"/>
                <a:ea typeface="Lucida Sans Unicode" pitchFamily="2"/>
                <a:cs typeface="Arial" pitchFamily="34"/>
              </a:rPr>
              <a:t> </a:t>
            </a:r>
            <a:r>
              <a:rPr lang="sr-Latn-RS" sz="1100" b="1" err="1" smtClean="0">
                <a:solidFill>
                  <a:srgbClr val="16515F"/>
                </a:solidFill>
                <a:latin typeface="Arial" pitchFamily="34"/>
                <a:ea typeface="Lucida Sans Unicode" pitchFamily="2"/>
                <a:cs typeface="Arial" pitchFamily="34"/>
              </a:rPr>
              <a:t>Treasury</a:t>
            </a:r>
            <a:endParaRPr lang="x-none" sz="1100" b="1" i="0" u="none" strike="noStrike">
              <a:solidFill>
                <a:srgbClr val="16515F"/>
              </a:solidFill>
              <a:latin typeface="Arial" pitchFamily="34"/>
              <a:ea typeface="Lucida Sans Unicode" pitchFamily="2"/>
              <a:cs typeface="Arial" pitchFamily="34"/>
            </a:endParaRPr>
          </a:p>
          <a:p>
            <a:pPr marL="0" marR="0" lvl="0" indent="0" algn="ctr" rtl="0" hangingPunct="1">
              <a:lnSpc>
                <a:spcPct val="125000"/>
              </a:lnSpc>
              <a:spcBef>
                <a:spcPts val="0"/>
              </a:spcBef>
              <a:spcAft>
                <a:spcPts val="601"/>
              </a:spcAft>
              <a:buNone/>
              <a:tabLst>
                <a:tab pos="0" algn="l"/>
                <a:tab pos="447840" algn="l"/>
                <a:tab pos="896759" algn="l"/>
                <a:tab pos="1346040" algn="l"/>
                <a:tab pos="1795320" algn="l"/>
                <a:tab pos="2244600" algn="l"/>
                <a:tab pos="2693880" algn="l"/>
                <a:tab pos="3143159" algn="l"/>
                <a:tab pos="3592440" algn="l"/>
                <a:tab pos="4041719" algn="l"/>
                <a:tab pos="4491000" algn="l"/>
                <a:tab pos="4940280" algn="l"/>
                <a:tab pos="5389560" algn="l"/>
                <a:tab pos="5838840" algn="l"/>
                <a:tab pos="6288120" algn="l"/>
                <a:tab pos="6737400" algn="l"/>
                <a:tab pos="7186679" algn="l"/>
                <a:tab pos="7635960" algn="l"/>
                <a:tab pos="8085240" algn="l"/>
                <a:tab pos="8534520" algn="l"/>
                <a:tab pos="8983800" algn="l"/>
              </a:tabLst>
            </a:pPr>
            <a:endParaRPr lang="x-none" sz="1100" b="1" i="0" u="none" strike="noStrike">
              <a:solidFill>
                <a:srgbClr val="16515F"/>
              </a:solidFill>
              <a:latin typeface="Arial" pitchFamily="34"/>
              <a:ea typeface="Lucida Sans Unicode" pitchFamily="2"/>
              <a:cs typeface="Arial" pitchFamily="34"/>
            </a:endParaRPr>
          </a:p>
          <a:p>
            <a:pPr marL="0" marR="0" lvl="0" indent="0" algn="ctr" rtl="0" hangingPunct="1">
              <a:lnSpc>
                <a:spcPct val="125000"/>
              </a:lnSpc>
              <a:spcBef>
                <a:spcPts val="0"/>
              </a:spcBef>
              <a:spcAft>
                <a:spcPts val="601"/>
              </a:spcAft>
              <a:buNone/>
              <a:tabLst>
                <a:tab pos="0" algn="l"/>
                <a:tab pos="447840" algn="l"/>
                <a:tab pos="896759" algn="l"/>
                <a:tab pos="1346040" algn="l"/>
                <a:tab pos="1795320" algn="l"/>
                <a:tab pos="2244600" algn="l"/>
                <a:tab pos="2693880" algn="l"/>
                <a:tab pos="3143159" algn="l"/>
                <a:tab pos="3592440" algn="l"/>
                <a:tab pos="4041719" algn="l"/>
                <a:tab pos="4491000" algn="l"/>
                <a:tab pos="4940280" algn="l"/>
                <a:tab pos="5389560" algn="l"/>
                <a:tab pos="5838840" algn="l"/>
                <a:tab pos="6288120" algn="l"/>
                <a:tab pos="6737400" algn="l"/>
                <a:tab pos="7186679" algn="l"/>
                <a:tab pos="7635960" algn="l"/>
                <a:tab pos="8085240" algn="l"/>
                <a:tab pos="8534520" algn="l"/>
                <a:tab pos="8983800" algn="l"/>
              </a:tabLst>
            </a:pPr>
            <a:endParaRPr lang="x-none" sz="1100" b="1" i="0" u="none" strike="noStrike">
              <a:solidFill>
                <a:srgbClr val="16515F"/>
              </a:solidFill>
              <a:latin typeface="Arial" pitchFamily="34"/>
              <a:ea typeface="Lucida Sans Unicode" pitchFamily="2"/>
              <a:cs typeface="Arial" pitchFamily="34"/>
            </a:endParaRPr>
          </a:p>
        </p:txBody>
      </p:sp>
    </p:spTree>
    <p:extLst>
      <p:ext uri="{BB962C8B-B14F-4D97-AF65-F5344CB8AC3E}">
        <p14:creationId xmlns:p14="http://schemas.microsoft.com/office/powerpoint/2010/main" val="102166664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bs-Latn-BA" sz="2800" dirty="0" smtClean="0">
                <a:solidFill>
                  <a:srgbClr val="2D2D8A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6. Public and data transparency</a:t>
            </a:r>
            <a:endParaRPr lang="bs-Latn-BA" sz="2800" dirty="0">
              <a:solidFill>
                <a:srgbClr val="2D2D8A"/>
              </a:solidFill>
              <a:effectLst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q"/>
            </a:pPr>
            <a:r>
              <a:rPr lang="bs-Latn-BA" sz="1600" b="1" dirty="0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For more comprehensive information and data, please visit </a:t>
            </a:r>
            <a:r>
              <a:rPr lang="bs-Latn-BA" sz="1800" b="1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hlinkClick r:id="rId2"/>
              </a:rPr>
              <a:t>www.donormappining.ba</a:t>
            </a:r>
            <a:r>
              <a:rPr lang="bs-Latn-BA" sz="1600" b="1" dirty="0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</a:p>
          <a:p>
            <a:endParaRPr lang="bs-Latn-BA" sz="1600" dirty="0" smtClean="0">
              <a:solidFill>
                <a:srgbClr val="2D2D8A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bs-Latn-BA" sz="1600" dirty="0">
              <a:solidFill>
                <a:srgbClr val="2D2D8A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bs-Latn-BA" sz="1600" dirty="0">
              <a:solidFill>
                <a:srgbClr val="2D2D8A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bs-Latn-BA" sz="1600" dirty="0" smtClean="0">
              <a:solidFill>
                <a:srgbClr val="2D2D8A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bs-Latn-BA" sz="1600" dirty="0">
              <a:solidFill>
                <a:srgbClr val="2D2D8A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bs-Latn-BA" sz="1600" dirty="0" smtClean="0">
              <a:solidFill>
                <a:srgbClr val="2D2D8A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bs-Latn-BA" sz="1600" dirty="0">
              <a:solidFill>
                <a:srgbClr val="2D2D8A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bs-Latn-BA" sz="1600" dirty="0" smtClean="0">
              <a:solidFill>
                <a:srgbClr val="2D2D8A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bs-Latn-BA" sz="1600" dirty="0">
              <a:solidFill>
                <a:srgbClr val="2D2D8A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buFont typeface="Wingdings" panose="05000000000000000000" pitchFamily="2" charset="2"/>
              <a:buChar char="q"/>
            </a:pPr>
            <a:r>
              <a:rPr lang="bs-Latn-BA" sz="1600" b="1" dirty="0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Floods </a:t>
            </a:r>
            <a:r>
              <a:rPr lang="bs-Latn-BA" sz="1600" b="1" dirty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2014 </a:t>
            </a:r>
            <a:r>
              <a:rPr lang="bs-Latn-BA" sz="1600" b="1" dirty="0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– </a:t>
            </a:r>
            <a:r>
              <a:rPr lang="bs-Latn-BA" sz="1600" b="1" u="sng" dirty="0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Financial overview </a:t>
            </a:r>
            <a:r>
              <a:rPr lang="bs-Latn-BA" sz="1600" b="1" dirty="0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of </a:t>
            </a:r>
            <a:r>
              <a:rPr lang="bs-Latn-BA" sz="1600" b="1" dirty="0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Activated </a:t>
            </a:r>
            <a:r>
              <a:rPr lang="bs-Latn-BA" sz="1600" b="1" dirty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</a:t>
            </a:r>
            <a:r>
              <a:rPr lang="bs-Latn-BA" sz="1600" b="1" dirty="0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oreign </a:t>
            </a:r>
            <a:r>
              <a:rPr lang="bs-Latn-BA" sz="1600" b="1" dirty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</a:t>
            </a:r>
            <a:r>
              <a:rPr lang="bs-Latn-BA" sz="1600" b="1" dirty="0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id </a:t>
            </a:r>
            <a:r>
              <a:rPr lang="bs-Latn-BA" sz="1600" b="1" dirty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</a:t>
            </a:r>
            <a:r>
              <a:rPr lang="bs-Latn-BA" sz="1600" b="1" dirty="0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unds </a:t>
            </a:r>
            <a:r>
              <a:rPr lang="bs-Latn-BA" sz="1600" b="1" dirty="0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for floods </a:t>
            </a:r>
            <a:r>
              <a:rPr lang="bs-Latn-BA" sz="1600" b="1" dirty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recovery </a:t>
            </a:r>
            <a:r>
              <a:rPr lang="bs-Latn-BA" sz="1600" b="1" u="sng" dirty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is available in </a:t>
            </a:r>
            <a:r>
              <a:rPr lang="bs-Latn-BA" sz="1600" b="1" u="sng" dirty="0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local language </a:t>
            </a:r>
            <a:r>
              <a:rPr lang="bs-Latn-BA" sz="1600" b="1" dirty="0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at </a:t>
            </a:r>
            <a:r>
              <a:rPr lang="bs-Latn-BA" sz="1600" b="1" dirty="0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website    of the Ministry of Finance and Treasury </a:t>
            </a:r>
            <a:r>
              <a:rPr lang="bs-Latn-BA" sz="1800" b="1" dirty="0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hlinkClick r:id="rId3"/>
              </a:rPr>
              <a:t>www.mft.gov.ba</a:t>
            </a:r>
            <a:r>
              <a:rPr lang="bs-Latn-BA" sz="1800" b="1" dirty="0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endParaRPr lang="bs-Latn-BA" sz="1800" b="1" dirty="0">
              <a:solidFill>
                <a:srgbClr val="2D2D8A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167" t="6760" r="11667" b="65137"/>
          <a:stretch/>
        </p:blipFill>
        <p:spPr>
          <a:xfrm>
            <a:off x="533400" y="2362200"/>
            <a:ext cx="7861052" cy="184716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 cstate="print">
            <a:lum/>
            <a:alphaModFix/>
          </a:blip>
          <a:srcRect/>
          <a:stretch>
            <a:fillRect/>
          </a:stretch>
        </p:blipFill>
        <p:spPr>
          <a:xfrm>
            <a:off x="6204600" y="6149519"/>
            <a:ext cx="482400" cy="590040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Rectangle 2"/>
          <p:cNvSpPr/>
          <p:nvPr/>
        </p:nvSpPr>
        <p:spPr>
          <a:xfrm>
            <a:off x="6687000" y="6120542"/>
            <a:ext cx="2384639" cy="76200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compatLnSpc="0"/>
          <a:lstStyle/>
          <a:p>
            <a:pPr marL="0" marR="0" lvl="0" indent="0" algn="ctr" rtl="0" hangingPunct="1">
              <a:spcBef>
                <a:spcPts val="0"/>
              </a:spcBef>
              <a:spcAft>
                <a:spcPts val="601"/>
              </a:spcAft>
              <a:buNone/>
              <a:tabLst/>
            </a:pPr>
            <a:r>
              <a:rPr lang="bs-Latn-BA" sz="1100" b="1" i="0" u="none" strike="noStrike" smtClean="0">
                <a:solidFill>
                  <a:srgbClr val="16515F"/>
                </a:solidFill>
                <a:latin typeface="Arial" pitchFamily="34"/>
                <a:ea typeface="Lucida Sans Unicode" pitchFamily="2"/>
                <a:cs typeface="Arial" pitchFamily="34"/>
              </a:rPr>
              <a:t>BOSNIA </a:t>
            </a:r>
            <a:r>
              <a:rPr lang="bs-Latn-BA" sz="1100" b="1" smtClean="0">
                <a:solidFill>
                  <a:srgbClr val="16515F"/>
                </a:solidFill>
                <a:latin typeface="Arial" pitchFamily="34"/>
                <a:ea typeface="Lucida Sans Unicode" pitchFamily="2"/>
                <a:cs typeface="Arial" pitchFamily="34"/>
              </a:rPr>
              <a:t>AND</a:t>
            </a:r>
            <a:r>
              <a:rPr lang="bs-Latn-BA" sz="1100" b="1" i="0" u="none" strike="noStrike" smtClean="0">
                <a:solidFill>
                  <a:srgbClr val="16515F"/>
                </a:solidFill>
                <a:latin typeface="Arial" pitchFamily="34"/>
                <a:ea typeface="Lucida Sans Unicode" pitchFamily="2"/>
                <a:cs typeface="Arial" pitchFamily="34"/>
              </a:rPr>
              <a:t> HERZEGOVINA</a:t>
            </a:r>
          </a:p>
          <a:p>
            <a:pPr marL="0" marR="0" lvl="0" indent="0" algn="ctr" rtl="0" hangingPunct="1">
              <a:spcBef>
                <a:spcPts val="0"/>
              </a:spcBef>
              <a:spcAft>
                <a:spcPts val="601"/>
              </a:spcAft>
              <a:buNone/>
              <a:tabLst/>
            </a:pPr>
            <a:r>
              <a:rPr lang="sr-Latn-RS" sz="1100" b="1" err="1" smtClean="0">
                <a:solidFill>
                  <a:srgbClr val="16515F"/>
                </a:solidFill>
                <a:latin typeface="Arial" pitchFamily="34"/>
                <a:ea typeface="Lucida Sans Unicode" pitchFamily="2"/>
                <a:cs typeface="Arial" pitchFamily="34"/>
              </a:rPr>
              <a:t>Ministry</a:t>
            </a:r>
            <a:r>
              <a:rPr lang="sr-Latn-RS" sz="1100" b="1" smtClean="0">
                <a:solidFill>
                  <a:srgbClr val="16515F"/>
                </a:solidFill>
                <a:latin typeface="Arial" pitchFamily="34"/>
                <a:ea typeface="Lucida Sans Unicode" pitchFamily="2"/>
                <a:cs typeface="Arial" pitchFamily="34"/>
              </a:rPr>
              <a:t> of </a:t>
            </a:r>
            <a:r>
              <a:rPr lang="sr-Latn-RS" sz="1100" b="1" err="1" smtClean="0">
                <a:solidFill>
                  <a:srgbClr val="16515F"/>
                </a:solidFill>
                <a:latin typeface="Arial" pitchFamily="34"/>
                <a:ea typeface="Lucida Sans Unicode" pitchFamily="2"/>
                <a:cs typeface="Arial" pitchFamily="34"/>
              </a:rPr>
              <a:t>Finance</a:t>
            </a:r>
            <a:r>
              <a:rPr lang="sr-Latn-RS" sz="1100" b="1" smtClean="0">
                <a:solidFill>
                  <a:srgbClr val="16515F"/>
                </a:solidFill>
                <a:latin typeface="Arial" pitchFamily="34"/>
                <a:ea typeface="Lucida Sans Unicode" pitchFamily="2"/>
                <a:cs typeface="Arial" pitchFamily="34"/>
              </a:rPr>
              <a:t> </a:t>
            </a:r>
            <a:r>
              <a:rPr lang="sr-Latn-RS" sz="1100" b="1" err="1" smtClean="0">
                <a:solidFill>
                  <a:srgbClr val="16515F"/>
                </a:solidFill>
                <a:latin typeface="Arial" pitchFamily="34"/>
                <a:ea typeface="Lucida Sans Unicode" pitchFamily="2"/>
                <a:cs typeface="Arial" pitchFamily="34"/>
              </a:rPr>
              <a:t>and</a:t>
            </a:r>
            <a:r>
              <a:rPr lang="sr-Latn-RS" sz="1100" b="1" smtClean="0">
                <a:solidFill>
                  <a:srgbClr val="16515F"/>
                </a:solidFill>
                <a:latin typeface="Arial" pitchFamily="34"/>
                <a:ea typeface="Lucida Sans Unicode" pitchFamily="2"/>
                <a:cs typeface="Arial" pitchFamily="34"/>
              </a:rPr>
              <a:t> </a:t>
            </a:r>
            <a:r>
              <a:rPr lang="sr-Latn-RS" sz="1100" b="1" err="1" smtClean="0">
                <a:solidFill>
                  <a:srgbClr val="16515F"/>
                </a:solidFill>
                <a:latin typeface="Arial" pitchFamily="34"/>
                <a:ea typeface="Lucida Sans Unicode" pitchFamily="2"/>
                <a:cs typeface="Arial" pitchFamily="34"/>
              </a:rPr>
              <a:t>Treasury</a:t>
            </a:r>
            <a:endParaRPr lang="x-none" sz="1100" b="1" i="0" u="none" strike="noStrike">
              <a:solidFill>
                <a:srgbClr val="16515F"/>
              </a:solidFill>
              <a:latin typeface="Arial" pitchFamily="34"/>
              <a:ea typeface="Lucida Sans Unicode" pitchFamily="2"/>
              <a:cs typeface="Arial" pitchFamily="34"/>
            </a:endParaRPr>
          </a:p>
          <a:p>
            <a:pPr marL="0" marR="0" lvl="0" indent="0" algn="ctr" rtl="0" hangingPunct="1">
              <a:lnSpc>
                <a:spcPct val="125000"/>
              </a:lnSpc>
              <a:spcBef>
                <a:spcPts val="0"/>
              </a:spcBef>
              <a:spcAft>
                <a:spcPts val="601"/>
              </a:spcAft>
              <a:buNone/>
              <a:tabLst>
                <a:tab pos="0" algn="l"/>
                <a:tab pos="447840" algn="l"/>
                <a:tab pos="896759" algn="l"/>
                <a:tab pos="1346040" algn="l"/>
                <a:tab pos="1795320" algn="l"/>
                <a:tab pos="2244600" algn="l"/>
                <a:tab pos="2693880" algn="l"/>
                <a:tab pos="3143159" algn="l"/>
                <a:tab pos="3592440" algn="l"/>
                <a:tab pos="4041719" algn="l"/>
                <a:tab pos="4491000" algn="l"/>
                <a:tab pos="4940280" algn="l"/>
                <a:tab pos="5389560" algn="l"/>
                <a:tab pos="5838840" algn="l"/>
                <a:tab pos="6288120" algn="l"/>
                <a:tab pos="6737400" algn="l"/>
                <a:tab pos="7186679" algn="l"/>
                <a:tab pos="7635960" algn="l"/>
                <a:tab pos="8085240" algn="l"/>
                <a:tab pos="8534520" algn="l"/>
                <a:tab pos="8983800" algn="l"/>
              </a:tabLst>
            </a:pPr>
            <a:endParaRPr lang="x-none" sz="1100" b="1" i="0" u="none" strike="noStrike">
              <a:solidFill>
                <a:srgbClr val="16515F"/>
              </a:solidFill>
              <a:latin typeface="Arial" pitchFamily="34"/>
              <a:ea typeface="Lucida Sans Unicode" pitchFamily="2"/>
              <a:cs typeface="Arial" pitchFamily="34"/>
            </a:endParaRPr>
          </a:p>
          <a:p>
            <a:pPr marL="0" marR="0" lvl="0" indent="0" algn="ctr" rtl="0" hangingPunct="1">
              <a:lnSpc>
                <a:spcPct val="125000"/>
              </a:lnSpc>
              <a:spcBef>
                <a:spcPts val="0"/>
              </a:spcBef>
              <a:spcAft>
                <a:spcPts val="601"/>
              </a:spcAft>
              <a:buNone/>
              <a:tabLst>
                <a:tab pos="0" algn="l"/>
                <a:tab pos="447840" algn="l"/>
                <a:tab pos="896759" algn="l"/>
                <a:tab pos="1346040" algn="l"/>
                <a:tab pos="1795320" algn="l"/>
                <a:tab pos="2244600" algn="l"/>
                <a:tab pos="2693880" algn="l"/>
                <a:tab pos="3143159" algn="l"/>
                <a:tab pos="3592440" algn="l"/>
                <a:tab pos="4041719" algn="l"/>
                <a:tab pos="4491000" algn="l"/>
                <a:tab pos="4940280" algn="l"/>
                <a:tab pos="5389560" algn="l"/>
                <a:tab pos="5838840" algn="l"/>
                <a:tab pos="6288120" algn="l"/>
                <a:tab pos="6737400" algn="l"/>
                <a:tab pos="7186679" algn="l"/>
                <a:tab pos="7635960" algn="l"/>
                <a:tab pos="8085240" algn="l"/>
                <a:tab pos="8534520" algn="l"/>
                <a:tab pos="8983800" algn="l"/>
              </a:tabLst>
            </a:pPr>
            <a:endParaRPr lang="x-none" sz="1100" b="1" i="0" u="none" strike="noStrike">
              <a:solidFill>
                <a:srgbClr val="16515F"/>
              </a:solidFill>
              <a:latin typeface="Arial" pitchFamily="34"/>
              <a:ea typeface="Lucida Sans Unicode" pitchFamily="2"/>
              <a:cs typeface="Arial" pitchFamily="34"/>
            </a:endParaRPr>
          </a:p>
        </p:txBody>
      </p:sp>
      <p:sp>
        <p:nvSpPr>
          <p:cNvPr id="10" name="Straight Connector 9"/>
          <p:cNvSpPr/>
          <p:nvPr/>
        </p:nvSpPr>
        <p:spPr>
          <a:xfrm>
            <a:off x="774359" y="6033960"/>
            <a:ext cx="8406001" cy="0"/>
          </a:xfrm>
          <a:prstGeom prst="line">
            <a:avLst/>
          </a:prstGeom>
          <a:noFill/>
          <a:ln w="9360">
            <a:solidFill>
              <a:srgbClr val="16515F"/>
            </a:solidFill>
            <a:custDash>
              <a:ds d="100000" sp="100000"/>
            </a:custDash>
          </a:ln>
        </p:spPr>
        <p:txBody>
          <a:bodyPr vert="horz" wrap="square" lIns="90000" tIns="45000" rIns="90000" bIns="45000" anchor="ctr" anchorCtr="1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x-none" sz="1800" b="0" i="0" u="none" strike="noStrike" kern="1200">
              <a:ln>
                <a:noFill/>
              </a:ln>
              <a:latin typeface="Arial" pitchFamily="18"/>
              <a:ea typeface="Lucida Sans Unicode" pitchFamily="2"/>
              <a:cs typeface="Tahoma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81525154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/>
          <p:cNvSpPr txBox="1">
            <a:spLocks noGrp="1"/>
          </p:cNvSpPr>
          <p:nvPr>
            <p:ph type="body" idx="4294967295"/>
          </p:nvPr>
        </p:nvSpPr>
        <p:spPr>
          <a:xfrm>
            <a:off x="457200" y="990601"/>
            <a:ext cx="8229240" cy="4572000"/>
          </a:xfrm>
          <a:noFill/>
          <a:ln>
            <a:noFill/>
          </a:ln>
        </p:spPr>
        <p:txBody>
          <a:bodyPr wrap="square" lIns="90000" tIns="45000" rIns="90000" bIns="45000"/>
          <a:lstStyle>
            <a:defPPr marL="432000" lvl="0" indent="-324000" algn="l" hangingPunct="1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None/>
              <a:defRPr lang="x-none" sz="2700" b="0" i="0" u="none" strike="noStrike" kern="1200">
                <a:ln>
                  <a:noFill/>
                </a:ln>
                <a:solidFill>
                  <a:srgbClr val="000000"/>
                </a:solidFill>
                <a:latin typeface="Lucida Sans Unicode"/>
                <a:ea typeface="Lucida Sans Unicode" pitchFamily="2"/>
                <a:cs typeface="Tahoma" pitchFamily="2"/>
              </a:defRPr>
            </a:defPPr>
            <a:lvl1pPr marL="432000" lvl="0" indent="-324000" algn="l" hangingPunct="1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Char char="●"/>
              <a:defRPr lang="x-none" sz="2700" b="0" i="0" u="none" strike="noStrike" kern="1200">
                <a:ln>
                  <a:noFill/>
                </a:ln>
                <a:solidFill>
                  <a:srgbClr val="000000"/>
                </a:solidFill>
                <a:latin typeface="Lucida Sans Unicode"/>
                <a:ea typeface="Lucida Sans Unicode" pitchFamily="2"/>
                <a:cs typeface="Tahoma" pitchFamily="2"/>
              </a:defRPr>
            </a:lvl1pPr>
            <a:lvl2pPr marL="864000" lvl="1" indent="-324000" algn="l" hangingPunct="1">
              <a:spcBef>
                <a:spcPts val="0"/>
              </a:spcBef>
              <a:spcAft>
                <a:spcPts val="1134"/>
              </a:spcAft>
              <a:buSzPct val="45000"/>
              <a:buFont typeface="StarSymbol"/>
              <a:buChar char="●"/>
              <a:defRPr lang="x-none" sz="2100" b="0" i="0" u="none" strike="noStrike" kern="1200">
                <a:ln>
                  <a:noFill/>
                </a:ln>
                <a:solidFill>
                  <a:srgbClr val="000000"/>
                </a:solidFill>
                <a:latin typeface="Lucida Sans Unicode"/>
                <a:ea typeface="Lucida Sans Unicode" pitchFamily="2"/>
                <a:cs typeface="Tahoma" pitchFamily="2"/>
              </a:defRPr>
            </a:lvl2pPr>
            <a:lvl3pPr marL="1295999" lvl="2" indent="-288000" algn="l" hangingPunct="1">
              <a:spcBef>
                <a:spcPts val="0"/>
              </a:spcBef>
              <a:spcAft>
                <a:spcPts val="850"/>
              </a:spcAft>
              <a:buSzPct val="75000"/>
              <a:buFont typeface="StarSymbol"/>
              <a:buChar char="–"/>
              <a:defRPr lang="x-none" sz="1900" b="0" i="0" u="none" strike="noStrike" kern="1200">
                <a:ln>
                  <a:noFill/>
                </a:ln>
                <a:solidFill>
                  <a:srgbClr val="000000"/>
                </a:solidFill>
                <a:latin typeface="Lucida Sans Unicode"/>
                <a:ea typeface="Lucida Sans Unicode" pitchFamily="2"/>
                <a:cs typeface="Tahoma" pitchFamily="2"/>
              </a:defRPr>
            </a:lvl3pPr>
            <a:lvl4pPr marL="1728000" lvl="3" indent="-216000" algn="l" hangingPunct="1">
              <a:spcBef>
                <a:spcPts val="0"/>
              </a:spcBef>
              <a:spcAft>
                <a:spcPts val="567"/>
              </a:spcAft>
              <a:buSzPct val="45000"/>
              <a:buFont typeface="StarSymbol"/>
              <a:buChar char="●"/>
              <a:defRPr lang="x-none" sz="1800" b="0" i="0" u="none" strike="noStrike" kern="1200">
                <a:ln>
                  <a:noFill/>
                </a:ln>
                <a:solidFill>
                  <a:srgbClr val="000000"/>
                </a:solidFill>
                <a:latin typeface="Lucida Sans Unicode"/>
                <a:ea typeface="Lucida Sans Unicode" pitchFamily="2"/>
                <a:cs typeface="Tahoma" pitchFamily="2"/>
              </a:defRPr>
            </a:lvl4pPr>
            <a:lvl5pPr marL="2160000" lvl="4" indent="-216000" algn="l" hangingPunct="1">
              <a:spcBef>
                <a:spcPts val="0"/>
              </a:spcBef>
              <a:spcAft>
                <a:spcPts val="283"/>
              </a:spcAft>
              <a:buSzPct val="75000"/>
              <a:buFont typeface="StarSymbol"/>
              <a:buChar char="–"/>
              <a:defRPr lang="x-none" sz="2000" b="0" i="0" u="none" strike="noStrike" kern="1200">
                <a:ln>
                  <a:noFill/>
                </a:ln>
                <a:solidFill>
                  <a:srgbClr val="000000"/>
                </a:solidFill>
                <a:latin typeface="Lucida Sans Unicode"/>
                <a:ea typeface="Lucida Sans Unicode" pitchFamily="2"/>
                <a:cs typeface="Tahoma" pitchFamily="2"/>
              </a:defRPr>
            </a:lvl5pPr>
            <a:lvl6pPr marL="2592000" lvl="5" indent="-216000" algn="l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x-none" sz="2000" b="0" i="0" u="none" strike="noStrike" kern="1200">
                <a:ln>
                  <a:noFill/>
                </a:ln>
                <a:solidFill>
                  <a:srgbClr val="000000"/>
                </a:solidFill>
                <a:latin typeface="Lucida Sans Unicode"/>
                <a:ea typeface="Lucida Sans Unicode" pitchFamily="2"/>
                <a:cs typeface="Tahoma" pitchFamily="2"/>
              </a:defRPr>
            </a:lvl6pPr>
            <a:lvl7pPr marL="3024000" lvl="6" indent="-216000" algn="l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x-none" sz="2000" b="0" i="0" u="none" strike="noStrike" kern="1200">
                <a:ln>
                  <a:noFill/>
                </a:ln>
                <a:solidFill>
                  <a:srgbClr val="000000"/>
                </a:solidFill>
                <a:latin typeface="Lucida Sans Unicode"/>
                <a:ea typeface="Lucida Sans Unicode" pitchFamily="2"/>
                <a:cs typeface="Tahoma" pitchFamily="2"/>
              </a:defRPr>
            </a:lvl7pPr>
            <a:lvl8pPr marL="3456000" lvl="7" indent="-216000" algn="l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x-none" sz="2000" b="0" i="0" u="none" strike="noStrike" kern="1200">
                <a:ln>
                  <a:noFill/>
                </a:ln>
                <a:solidFill>
                  <a:srgbClr val="000000"/>
                </a:solidFill>
                <a:latin typeface="Lucida Sans Unicode"/>
                <a:ea typeface="Lucida Sans Unicode" pitchFamily="2"/>
                <a:cs typeface="Tahoma" pitchFamily="2"/>
              </a:defRPr>
            </a:lvl8pPr>
            <a:lvl9pPr marL="3887999" lvl="8" indent="-216000" algn="l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x-none" sz="2000" b="0" i="0" u="none" strike="noStrike" kern="1200">
                <a:ln>
                  <a:noFill/>
                </a:ln>
                <a:solidFill>
                  <a:srgbClr val="000000"/>
                </a:solidFill>
                <a:latin typeface="Lucida Sans Unicode"/>
                <a:ea typeface="Lucida Sans Unicode" pitchFamily="2"/>
                <a:cs typeface="Tahoma" pitchFamily="2"/>
              </a:defRPr>
            </a:lvl9pPr>
          </a:lstStyle>
          <a:p>
            <a:pPr marL="0" lvl="0" indent="0" algn="ctr" rtl="0">
              <a:spcBef>
                <a:spcPts val="400"/>
              </a:spcBef>
              <a:spcAft>
                <a:spcPts val="0"/>
              </a:spcAft>
              <a:buNone/>
            </a:pPr>
            <a:endParaRPr lang="bs-Latn-BA" sz="3200" dirty="0" smtClean="0">
              <a:solidFill>
                <a:srgbClr val="2D2D8A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lvl="0" indent="0" algn="ctr" rtl="0">
              <a:spcBef>
                <a:spcPts val="400"/>
              </a:spcBef>
              <a:spcAft>
                <a:spcPts val="0"/>
              </a:spcAft>
              <a:buNone/>
            </a:pPr>
            <a:endParaRPr lang="bs-Latn-BA" sz="3200" dirty="0">
              <a:solidFill>
                <a:srgbClr val="2D2D8A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lvl="0" indent="0" algn="ctr" rtl="0">
              <a:spcBef>
                <a:spcPts val="400"/>
              </a:spcBef>
              <a:spcAft>
                <a:spcPts val="0"/>
              </a:spcAft>
              <a:buNone/>
            </a:pPr>
            <a:r>
              <a:rPr lang="bs-Latn-BA" sz="2400" b="1" dirty="0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THANK YOU FOR YOUR ATTENTION </a:t>
            </a:r>
            <a:r>
              <a:rPr lang="x-none" sz="2400" b="1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!</a:t>
            </a:r>
            <a:endParaRPr lang="bs-Latn-BA" sz="2400" b="1" dirty="0" smtClean="0">
              <a:solidFill>
                <a:srgbClr val="2D2D8A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lvl="0" indent="0" algn="ctr" rtl="0">
              <a:spcBef>
                <a:spcPts val="400"/>
              </a:spcBef>
              <a:spcAft>
                <a:spcPts val="0"/>
              </a:spcAft>
              <a:buNone/>
            </a:pPr>
            <a:endParaRPr lang="bs-Latn-BA" sz="3200" dirty="0" smtClean="0">
              <a:solidFill>
                <a:srgbClr val="2D2D8A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lvl="0" indent="0" algn="ctr" rtl="0">
              <a:spcBef>
                <a:spcPts val="400"/>
              </a:spcBef>
              <a:spcAft>
                <a:spcPts val="0"/>
              </a:spcAft>
              <a:buNone/>
            </a:pPr>
            <a:endParaRPr lang="bs-Latn-BA" sz="2200" dirty="0">
              <a:solidFill>
                <a:srgbClr val="2D2D8A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 algn="ctr">
              <a:spcBef>
                <a:spcPts val="400"/>
              </a:spcBef>
              <a:spcAft>
                <a:spcPts val="1800"/>
              </a:spcAft>
              <a:buNone/>
            </a:pPr>
            <a:r>
              <a:rPr lang="bs-Latn-BA" sz="2200" b="1" dirty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Ministry of Finance </a:t>
            </a:r>
            <a:r>
              <a:rPr lang="bs-Latn-BA" sz="2200" b="1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and </a:t>
            </a:r>
            <a:r>
              <a:rPr lang="bs-Latn-BA" sz="2200" b="1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Treasury</a:t>
            </a:r>
            <a:endParaRPr lang="bs-Latn-BA" sz="2000" dirty="0" smtClean="0">
              <a:solidFill>
                <a:srgbClr val="2D2D8A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lvl="0" indent="0" algn="ctr" rtl="0">
              <a:spcBef>
                <a:spcPts val="400"/>
              </a:spcBef>
              <a:spcAft>
                <a:spcPts val="0"/>
              </a:spcAft>
              <a:buNone/>
            </a:pPr>
            <a:r>
              <a:rPr lang="bs-Latn-BA" sz="2000" b="1" dirty="0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Dušanka </a:t>
            </a:r>
            <a:r>
              <a:rPr lang="bs-Latn-BA" sz="2000" b="1" dirty="0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Basta, </a:t>
            </a:r>
            <a:r>
              <a:rPr lang="bs-Latn-BA" sz="2000" b="1" dirty="0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Assistant </a:t>
            </a:r>
            <a:r>
              <a:rPr lang="bs-Latn-BA" sz="2000" b="1" dirty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Minister</a:t>
            </a:r>
            <a:endParaRPr lang="x-none" sz="2000">
              <a:solidFill>
                <a:srgbClr val="2D2D8A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115616" y="404664"/>
            <a:ext cx="691276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9800" lvl="0">
              <a:spcBef>
                <a:spcPts val="400"/>
              </a:spcBef>
            </a:pPr>
            <a:r>
              <a:rPr lang="x-none" b="1" smtClean="0">
                <a:latin typeface="Lucida Sans" pitchFamily="34" charset="0"/>
                <a:cs typeface="Calibri" pitchFamily="32"/>
              </a:rPr>
              <a:t>    </a:t>
            </a:r>
            <a:endParaRPr lang="en-US"/>
          </a:p>
        </p:txBody>
      </p:sp>
      <p:pic>
        <p:nvPicPr>
          <p:cNvPr id="10" name="Picture 7"/>
          <p:cNvPicPr>
            <a:picLocks noChangeAspect="1"/>
          </p:cNvPicPr>
          <p:nvPr/>
        </p:nvPicPr>
        <p:blipFill>
          <a:blip r:embed="rId3" cstate="print">
            <a:lum/>
            <a:alphaModFix/>
          </a:blip>
          <a:srcRect/>
          <a:stretch>
            <a:fillRect/>
          </a:stretch>
        </p:blipFill>
        <p:spPr>
          <a:xfrm>
            <a:off x="6204600" y="6149519"/>
            <a:ext cx="482400" cy="590040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Rectangle 2"/>
          <p:cNvSpPr/>
          <p:nvPr/>
        </p:nvSpPr>
        <p:spPr>
          <a:xfrm>
            <a:off x="6687000" y="6120542"/>
            <a:ext cx="2384639" cy="76200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compatLnSpc="0"/>
          <a:lstStyle/>
          <a:p>
            <a:pPr marL="0" marR="0" lvl="0" indent="0" algn="ctr" rtl="0" hangingPunct="1">
              <a:spcBef>
                <a:spcPts val="0"/>
              </a:spcBef>
              <a:spcAft>
                <a:spcPts val="601"/>
              </a:spcAft>
              <a:buNone/>
              <a:tabLst/>
            </a:pPr>
            <a:r>
              <a:rPr lang="bs-Latn-BA" sz="1100" b="1" i="0" u="none" strike="noStrike" smtClean="0">
                <a:solidFill>
                  <a:srgbClr val="16515F"/>
                </a:solidFill>
                <a:latin typeface="Arial" pitchFamily="34"/>
                <a:ea typeface="Lucida Sans Unicode" pitchFamily="2"/>
                <a:cs typeface="Arial" pitchFamily="34"/>
              </a:rPr>
              <a:t>BOSNIA </a:t>
            </a:r>
            <a:r>
              <a:rPr lang="bs-Latn-BA" sz="1100" b="1" smtClean="0">
                <a:solidFill>
                  <a:srgbClr val="16515F"/>
                </a:solidFill>
                <a:latin typeface="Arial" pitchFamily="34"/>
                <a:ea typeface="Lucida Sans Unicode" pitchFamily="2"/>
                <a:cs typeface="Arial" pitchFamily="34"/>
              </a:rPr>
              <a:t>AND</a:t>
            </a:r>
            <a:r>
              <a:rPr lang="bs-Latn-BA" sz="1100" b="1" i="0" u="none" strike="noStrike" smtClean="0">
                <a:solidFill>
                  <a:srgbClr val="16515F"/>
                </a:solidFill>
                <a:latin typeface="Arial" pitchFamily="34"/>
                <a:ea typeface="Lucida Sans Unicode" pitchFamily="2"/>
                <a:cs typeface="Arial" pitchFamily="34"/>
              </a:rPr>
              <a:t> HERZEGOVINA</a:t>
            </a:r>
          </a:p>
          <a:p>
            <a:pPr marL="0" marR="0" lvl="0" indent="0" algn="ctr" rtl="0" hangingPunct="1">
              <a:spcBef>
                <a:spcPts val="0"/>
              </a:spcBef>
              <a:spcAft>
                <a:spcPts val="601"/>
              </a:spcAft>
              <a:buNone/>
              <a:tabLst/>
            </a:pPr>
            <a:r>
              <a:rPr lang="sr-Latn-RS" sz="1100" b="1" err="1" smtClean="0">
                <a:solidFill>
                  <a:srgbClr val="16515F"/>
                </a:solidFill>
                <a:latin typeface="Arial" pitchFamily="34"/>
                <a:ea typeface="Lucida Sans Unicode" pitchFamily="2"/>
                <a:cs typeface="Arial" pitchFamily="34"/>
              </a:rPr>
              <a:t>Ministry</a:t>
            </a:r>
            <a:r>
              <a:rPr lang="sr-Latn-RS" sz="1100" b="1" smtClean="0">
                <a:solidFill>
                  <a:srgbClr val="16515F"/>
                </a:solidFill>
                <a:latin typeface="Arial" pitchFamily="34"/>
                <a:ea typeface="Lucida Sans Unicode" pitchFamily="2"/>
                <a:cs typeface="Arial" pitchFamily="34"/>
              </a:rPr>
              <a:t> of </a:t>
            </a:r>
            <a:r>
              <a:rPr lang="sr-Latn-RS" sz="1100" b="1" err="1" smtClean="0">
                <a:solidFill>
                  <a:srgbClr val="16515F"/>
                </a:solidFill>
                <a:latin typeface="Arial" pitchFamily="34"/>
                <a:ea typeface="Lucida Sans Unicode" pitchFamily="2"/>
                <a:cs typeface="Arial" pitchFamily="34"/>
              </a:rPr>
              <a:t>Finance</a:t>
            </a:r>
            <a:r>
              <a:rPr lang="sr-Latn-RS" sz="1100" b="1" smtClean="0">
                <a:solidFill>
                  <a:srgbClr val="16515F"/>
                </a:solidFill>
                <a:latin typeface="Arial" pitchFamily="34"/>
                <a:ea typeface="Lucida Sans Unicode" pitchFamily="2"/>
                <a:cs typeface="Arial" pitchFamily="34"/>
              </a:rPr>
              <a:t> </a:t>
            </a:r>
            <a:r>
              <a:rPr lang="sr-Latn-RS" sz="1100" b="1" err="1" smtClean="0">
                <a:solidFill>
                  <a:srgbClr val="16515F"/>
                </a:solidFill>
                <a:latin typeface="Arial" pitchFamily="34"/>
                <a:ea typeface="Lucida Sans Unicode" pitchFamily="2"/>
                <a:cs typeface="Arial" pitchFamily="34"/>
              </a:rPr>
              <a:t>and</a:t>
            </a:r>
            <a:r>
              <a:rPr lang="sr-Latn-RS" sz="1100" b="1" smtClean="0">
                <a:solidFill>
                  <a:srgbClr val="16515F"/>
                </a:solidFill>
                <a:latin typeface="Arial" pitchFamily="34"/>
                <a:ea typeface="Lucida Sans Unicode" pitchFamily="2"/>
                <a:cs typeface="Arial" pitchFamily="34"/>
              </a:rPr>
              <a:t> </a:t>
            </a:r>
            <a:r>
              <a:rPr lang="sr-Latn-RS" sz="1100" b="1" err="1" smtClean="0">
                <a:solidFill>
                  <a:srgbClr val="16515F"/>
                </a:solidFill>
                <a:latin typeface="Arial" pitchFamily="34"/>
                <a:ea typeface="Lucida Sans Unicode" pitchFamily="2"/>
                <a:cs typeface="Arial" pitchFamily="34"/>
              </a:rPr>
              <a:t>Treasury</a:t>
            </a:r>
            <a:endParaRPr lang="x-none" sz="1100" b="1" i="0" u="none" strike="noStrike">
              <a:solidFill>
                <a:srgbClr val="16515F"/>
              </a:solidFill>
              <a:latin typeface="Arial" pitchFamily="34"/>
              <a:ea typeface="Lucida Sans Unicode" pitchFamily="2"/>
              <a:cs typeface="Arial" pitchFamily="34"/>
            </a:endParaRPr>
          </a:p>
          <a:p>
            <a:pPr marL="0" marR="0" lvl="0" indent="0" algn="ctr" rtl="0" hangingPunct="1">
              <a:lnSpc>
                <a:spcPct val="125000"/>
              </a:lnSpc>
              <a:spcBef>
                <a:spcPts val="0"/>
              </a:spcBef>
              <a:spcAft>
                <a:spcPts val="601"/>
              </a:spcAft>
              <a:buNone/>
              <a:tabLst>
                <a:tab pos="0" algn="l"/>
                <a:tab pos="447840" algn="l"/>
                <a:tab pos="896759" algn="l"/>
                <a:tab pos="1346040" algn="l"/>
                <a:tab pos="1795320" algn="l"/>
                <a:tab pos="2244600" algn="l"/>
                <a:tab pos="2693880" algn="l"/>
                <a:tab pos="3143159" algn="l"/>
                <a:tab pos="3592440" algn="l"/>
                <a:tab pos="4041719" algn="l"/>
                <a:tab pos="4491000" algn="l"/>
                <a:tab pos="4940280" algn="l"/>
                <a:tab pos="5389560" algn="l"/>
                <a:tab pos="5838840" algn="l"/>
                <a:tab pos="6288120" algn="l"/>
                <a:tab pos="6737400" algn="l"/>
                <a:tab pos="7186679" algn="l"/>
                <a:tab pos="7635960" algn="l"/>
                <a:tab pos="8085240" algn="l"/>
                <a:tab pos="8534520" algn="l"/>
                <a:tab pos="8983800" algn="l"/>
              </a:tabLst>
            </a:pPr>
            <a:endParaRPr lang="x-none" sz="1100" b="1" i="0" u="none" strike="noStrike">
              <a:solidFill>
                <a:srgbClr val="16515F"/>
              </a:solidFill>
              <a:latin typeface="Arial" pitchFamily="34"/>
              <a:ea typeface="Lucida Sans Unicode" pitchFamily="2"/>
              <a:cs typeface="Arial" pitchFamily="34"/>
            </a:endParaRPr>
          </a:p>
          <a:p>
            <a:pPr marL="0" marR="0" lvl="0" indent="0" algn="ctr" rtl="0" hangingPunct="1">
              <a:lnSpc>
                <a:spcPct val="125000"/>
              </a:lnSpc>
              <a:spcBef>
                <a:spcPts val="0"/>
              </a:spcBef>
              <a:spcAft>
                <a:spcPts val="601"/>
              </a:spcAft>
              <a:buNone/>
              <a:tabLst>
                <a:tab pos="0" algn="l"/>
                <a:tab pos="447840" algn="l"/>
                <a:tab pos="896759" algn="l"/>
                <a:tab pos="1346040" algn="l"/>
                <a:tab pos="1795320" algn="l"/>
                <a:tab pos="2244600" algn="l"/>
                <a:tab pos="2693880" algn="l"/>
                <a:tab pos="3143159" algn="l"/>
                <a:tab pos="3592440" algn="l"/>
                <a:tab pos="4041719" algn="l"/>
                <a:tab pos="4491000" algn="l"/>
                <a:tab pos="4940280" algn="l"/>
                <a:tab pos="5389560" algn="l"/>
                <a:tab pos="5838840" algn="l"/>
                <a:tab pos="6288120" algn="l"/>
                <a:tab pos="6737400" algn="l"/>
                <a:tab pos="7186679" algn="l"/>
                <a:tab pos="7635960" algn="l"/>
                <a:tab pos="8085240" algn="l"/>
                <a:tab pos="8534520" algn="l"/>
                <a:tab pos="8983800" algn="l"/>
              </a:tabLst>
            </a:pPr>
            <a:endParaRPr lang="x-none" sz="1100" b="1" i="0" u="none" strike="noStrike">
              <a:solidFill>
                <a:srgbClr val="16515F"/>
              </a:solidFill>
              <a:latin typeface="Arial" pitchFamily="34"/>
              <a:ea typeface="Lucida Sans Unicode" pitchFamily="2"/>
              <a:cs typeface="Arial" pitchFamily="34"/>
            </a:endParaRPr>
          </a:p>
        </p:txBody>
      </p:sp>
      <p:sp>
        <p:nvSpPr>
          <p:cNvPr id="13" name="Straight Connector 12"/>
          <p:cNvSpPr/>
          <p:nvPr/>
        </p:nvSpPr>
        <p:spPr>
          <a:xfrm>
            <a:off x="774359" y="6033960"/>
            <a:ext cx="8406001" cy="0"/>
          </a:xfrm>
          <a:prstGeom prst="line">
            <a:avLst/>
          </a:prstGeom>
          <a:noFill/>
          <a:ln w="9360">
            <a:solidFill>
              <a:srgbClr val="16515F"/>
            </a:solidFill>
            <a:custDash>
              <a:ds d="100000" sp="100000"/>
            </a:custDash>
          </a:ln>
        </p:spPr>
        <p:txBody>
          <a:bodyPr vert="horz" wrap="square" lIns="90000" tIns="45000" rIns="90000" bIns="45000" anchor="ctr" anchorCtr="1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x-none" sz="1800" b="0" i="0" u="none" strike="noStrike" kern="1200">
              <a:ln>
                <a:noFill/>
              </a:ln>
              <a:latin typeface="Arial" pitchFamily="18"/>
              <a:ea typeface="Lucida Sans Unicode" pitchFamily="2"/>
              <a:cs typeface="Tahoma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296222736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4"/>
          <p:cNvSpPr txBox="1">
            <a:spLocks noGrp="1"/>
          </p:cNvSpPr>
          <p:nvPr>
            <p:ph type="body" idx="4294967295"/>
          </p:nvPr>
        </p:nvSpPr>
        <p:spPr>
          <a:xfrm>
            <a:off x="493025" y="500296"/>
            <a:ext cx="8076960" cy="675808"/>
          </a:xfrm>
          <a:noFill/>
          <a:ln>
            <a:noFill/>
          </a:ln>
        </p:spPr>
        <p:txBody>
          <a:bodyPr wrap="square" lIns="90000" tIns="45000" rIns="90000" bIns="45000">
            <a:normAutofit/>
          </a:bodyPr>
          <a:lstStyle>
            <a:defPPr marL="432000" lvl="0" indent="-324000" algn="l" hangingPunct="1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None/>
              <a:defRPr lang="x-none" sz="2700" b="0" i="0" u="none" strike="noStrike" kern="1200">
                <a:ln>
                  <a:noFill/>
                </a:ln>
                <a:solidFill>
                  <a:srgbClr val="000000"/>
                </a:solidFill>
                <a:latin typeface="Lucida Sans Unicode"/>
                <a:ea typeface="Lucida Sans Unicode" pitchFamily="2"/>
                <a:cs typeface="Tahoma" pitchFamily="2"/>
              </a:defRPr>
            </a:defPPr>
            <a:lvl1pPr marL="432000" lvl="0" indent="-324000" algn="l" hangingPunct="1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Char char="●"/>
              <a:defRPr lang="x-none" sz="2700" b="0" i="0" u="none" strike="noStrike" kern="1200">
                <a:ln>
                  <a:noFill/>
                </a:ln>
                <a:solidFill>
                  <a:srgbClr val="000000"/>
                </a:solidFill>
                <a:latin typeface="Lucida Sans Unicode"/>
                <a:ea typeface="Lucida Sans Unicode" pitchFamily="2"/>
                <a:cs typeface="Tahoma" pitchFamily="2"/>
              </a:defRPr>
            </a:lvl1pPr>
            <a:lvl2pPr marL="864000" lvl="1" indent="-324000" algn="l" hangingPunct="1">
              <a:spcBef>
                <a:spcPts val="0"/>
              </a:spcBef>
              <a:spcAft>
                <a:spcPts val="1134"/>
              </a:spcAft>
              <a:buSzPct val="45000"/>
              <a:buFont typeface="StarSymbol"/>
              <a:buChar char="●"/>
              <a:defRPr lang="x-none" sz="2100" b="0" i="0" u="none" strike="noStrike" kern="1200">
                <a:ln>
                  <a:noFill/>
                </a:ln>
                <a:solidFill>
                  <a:srgbClr val="000000"/>
                </a:solidFill>
                <a:latin typeface="Lucida Sans Unicode"/>
                <a:ea typeface="Lucida Sans Unicode" pitchFamily="2"/>
                <a:cs typeface="Tahoma" pitchFamily="2"/>
              </a:defRPr>
            </a:lvl2pPr>
            <a:lvl3pPr marL="1295999" lvl="2" indent="-288000" algn="l" hangingPunct="1">
              <a:spcBef>
                <a:spcPts val="0"/>
              </a:spcBef>
              <a:spcAft>
                <a:spcPts val="850"/>
              </a:spcAft>
              <a:buSzPct val="75000"/>
              <a:buFont typeface="StarSymbol"/>
              <a:buChar char="–"/>
              <a:defRPr lang="x-none" sz="1900" b="0" i="0" u="none" strike="noStrike" kern="1200">
                <a:ln>
                  <a:noFill/>
                </a:ln>
                <a:solidFill>
                  <a:srgbClr val="000000"/>
                </a:solidFill>
                <a:latin typeface="Lucida Sans Unicode"/>
                <a:ea typeface="Lucida Sans Unicode" pitchFamily="2"/>
                <a:cs typeface="Tahoma" pitchFamily="2"/>
              </a:defRPr>
            </a:lvl3pPr>
            <a:lvl4pPr marL="1728000" lvl="3" indent="-216000" algn="l" hangingPunct="1">
              <a:spcBef>
                <a:spcPts val="0"/>
              </a:spcBef>
              <a:spcAft>
                <a:spcPts val="567"/>
              </a:spcAft>
              <a:buSzPct val="45000"/>
              <a:buFont typeface="StarSymbol"/>
              <a:buChar char="●"/>
              <a:defRPr lang="x-none" sz="1800" b="0" i="0" u="none" strike="noStrike" kern="1200">
                <a:ln>
                  <a:noFill/>
                </a:ln>
                <a:solidFill>
                  <a:srgbClr val="000000"/>
                </a:solidFill>
                <a:latin typeface="Lucida Sans Unicode"/>
                <a:ea typeface="Lucida Sans Unicode" pitchFamily="2"/>
                <a:cs typeface="Tahoma" pitchFamily="2"/>
              </a:defRPr>
            </a:lvl4pPr>
            <a:lvl5pPr marL="2160000" lvl="4" indent="-216000" algn="l" hangingPunct="1">
              <a:spcBef>
                <a:spcPts val="0"/>
              </a:spcBef>
              <a:spcAft>
                <a:spcPts val="283"/>
              </a:spcAft>
              <a:buSzPct val="75000"/>
              <a:buFont typeface="StarSymbol"/>
              <a:buChar char="–"/>
              <a:defRPr lang="x-none" sz="2000" b="0" i="0" u="none" strike="noStrike" kern="1200">
                <a:ln>
                  <a:noFill/>
                </a:ln>
                <a:solidFill>
                  <a:srgbClr val="000000"/>
                </a:solidFill>
                <a:latin typeface="Lucida Sans Unicode"/>
                <a:ea typeface="Lucida Sans Unicode" pitchFamily="2"/>
                <a:cs typeface="Tahoma" pitchFamily="2"/>
              </a:defRPr>
            </a:lvl5pPr>
            <a:lvl6pPr marL="2592000" lvl="5" indent="-216000" algn="l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x-none" sz="2000" b="0" i="0" u="none" strike="noStrike" kern="1200">
                <a:ln>
                  <a:noFill/>
                </a:ln>
                <a:solidFill>
                  <a:srgbClr val="000000"/>
                </a:solidFill>
                <a:latin typeface="Lucida Sans Unicode"/>
                <a:ea typeface="Lucida Sans Unicode" pitchFamily="2"/>
                <a:cs typeface="Tahoma" pitchFamily="2"/>
              </a:defRPr>
            </a:lvl6pPr>
            <a:lvl7pPr marL="3024000" lvl="6" indent="-216000" algn="l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x-none" sz="2000" b="0" i="0" u="none" strike="noStrike" kern="1200">
                <a:ln>
                  <a:noFill/>
                </a:ln>
                <a:solidFill>
                  <a:srgbClr val="000000"/>
                </a:solidFill>
                <a:latin typeface="Lucida Sans Unicode"/>
                <a:ea typeface="Lucida Sans Unicode" pitchFamily="2"/>
                <a:cs typeface="Tahoma" pitchFamily="2"/>
              </a:defRPr>
            </a:lvl7pPr>
            <a:lvl8pPr marL="3456000" lvl="7" indent="-216000" algn="l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x-none" sz="2000" b="0" i="0" u="none" strike="noStrike" kern="1200">
                <a:ln>
                  <a:noFill/>
                </a:ln>
                <a:solidFill>
                  <a:srgbClr val="000000"/>
                </a:solidFill>
                <a:latin typeface="Lucida Sans Unicode"/>
                <a:ea typeface="Lucida Sans Unicode" pitchFamily="2"/>
                <a:cs typeface="Tahoma" pitchFamily="2"/>
              </a:defRPr>
            </a:lvl8pPr>
            <a:lvl9pPr marL="3887999" lvl="8" indent="-216000" algn="l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x-none" sz="2000" b="0" i="0" u="none" strike="noStrike" kern="1200">
                <a:ln>
                  <a:noFill/>
                </a:ln>
                <a:solidFill>
                  <a:srgbClr val="000000"/>
                </a:solidFill>
                <a:latin typeface="Lucida Sans Unicode"/>
                <a:ea typeface="Lucida Sans Unicode" pitchFamily="2"/>
                <a:cs typeface="Tahoma" pitchFamily="2"/>
              </a:defRPr>
            </a:lvl9pPr>
          </a:lstStyle>
          <a:p>
            <a:pPr rtl="0">
              <a:buNone/>
            </a:pPr>
            <a:r>
              <a:rPr lang="bs-Latn-BA" sz="2800" b="1" dirty="0" smtClean="0">
                <a:solidFill>
                  <a:srgbClr val="2D2D8A"/>
                </a:solidFill>
                <a:latin typeface="Calibri" pitchFamily="34" charset="0"/>
                <a:ea typeface="Verdana" panose="020B0604030504040204" pitchFamily="34" charset="0"/>
              </a:rPr>
              <a:t> </a:t>
            </a:r>
            <a:r>
              <a:rPr lang="bs-Latn-BA" sz="2800" b="1" dirty="0" smtClean="0">
                <a:solidFill>
                  <a:srgbClr val="2D2D8A"/>
                </a:solidFill>
                <a:latin typeface="Calibri" pitchFamily="34" charset="0"/>
                <a:ea typeface="Verdana" panose="020B0604030504040204" pitchFamily="34" charset="0"/>
              </a:rPr>
              <a:t> </a:t>
            </a:r>
            <a:r>
              <a:rPr lang="bs-Latn-BA" sz="2800" b="1" dirty="0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</a:t>
            </a:r>
            <a:r>
              <a:rPr lang="bs-Latn-BA" sz="2800" b="1" dirty="0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 Introduction </a:t>
            </a:r>
            <a:endParaRPr lang="x-none" sz="2800" b="1">
              <a:solidFill>
                <a:srgbClr val="2D2D8A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Straight Connector 5"/>
          <p:cNvSpPr/>
          <p:nvPr/>
        </p:nvSpPr>
        <p:spPr>
          <a:xfrm>
            <a:off x="774359" y="6033960"/>
            <a:ext cx="8406001" cy="0"/>
          </a:xfrm>
          <a:prstGeom prst="line">
            <a:avLst/>
          </a:prstGeom>
          <a:noFill/>
          <a:ln w="9360">
            <a:solidFill>
              <a:srgbClr val="16515F"/>
            </a:solidFill>
            <a:custDash>
              <a:ds d="100000" sp="100000"/>
            </a:custDash>
          </a:ln>
        </p:spPr>
        <p:txBody>
          <a:bodyPr vert="horz" wrap="square" lIns="90000" tIns="45000" rIns="90000" bIns="45000" anchor="ctr" anchorCtr="1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x-none" sz="1800" b="0" i="0" u="none" strike="noStrike" kern="1200">
              <a:ln>
                <a:noFill/>
              </a:ln>
              <a:latin typeface="Arial" pitchFamily="18"/>
              <a:ea typeface="Lucida Sans Unicode" pitchFamily="2"/>
              <a:cs typeface="Tahoma" pitchFamily="2"/>
            </a:endParaRPr>
          </a:p>
        </p:txBody>
      </p:sp>
      <p:sp>
        <p:nvSpPr>
          <p:cNvPr id="7" name="TextBox 7"/>
          <p:cNvSpPr/>
          <p:nvPr/>
        </p:nvSpPr>
        <p:spPr>
          <a:xfrm>
            <a:off x="589860" y="1295400"/>
            <a:ext cx="8000640" cy="4655368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compatLnSpc="0"/>
          <a:lstStyle/>
          <a:p>
            <a:pPr marL="171450" lvl="0" indent="-171450">
              <a:buFont typeface="Wingdings" panose="05000000000000000000" pitchFamily="2" charset="2"/>
              <a:buChar char="Ø"/>
            </a:pPr>
            <a:endParaRPr lang="bs-Latn-BA" sz="1600" b="1" dirty="0" smtClean="0">
              <a:solidFill>
                <a:srgbClr val="2D2D8A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171450" lvl="0" indent="-171450">
              <a:buFont typeface="Wingdings" panose="05000000000000000000" pitchFamily="2" charset="2"/>
              <a:buChar char="Ø"/>
            </a:pPr>
            <a:endParaRPr lang="bs-Latn-BA" sz="1600" b="1" dirty="0" smtClean="0">
              <a:solidFill>
                <a:srgbClr val="2D2D8A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285750" lvl="0" indent="-285750">
              <a:buFont typeface="Wingdings" panose="05000000000000000000" pitchFamily="2" charset="2"/>
              <a:buChar char="q"/>
            </a:pPr>
            <a:r>
              <a:rPr lang="bs-Latn-BA" sz="1600" b="1" dirty="0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 May</a:t>
            </a:r>
            <a:r>
              <a:rPr lang="x-none" sz="1600" b="1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2014</a:t>
            </a:r>
            <a:r>
              <a:rPr lang="bs-Latn-BA" sz="1600" b="1" dirty="0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severe weather and davastating floods hit </a:t>
            </a:r>
            <a:r>
              <a:rPr lang="x-none" sz="1600" b="1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Bosn</a:t>
            </a:r>
            <a:r>
              <a:rPr lang="bs-Latn-BA" sz="1600" b="1" dirty="0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ia</a:t>
            </a:r>
            <a:r>
              <a:rPr lang="x-none" sz="1600" b="1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bs-Latn-BA" sz="1600" b="1" dirty="0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and</a:t>
            </a:r>
            <a:r>
              <a:rPr lang="x-none" sz="1600" b="1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Her</a:t>
            </a:r>
            <a:r>
              <a:rPr lang="bs-Latn-BA" sz="1600" b="1" dirty="0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z</a:t>
            </a:r>
            <a:r>
              <a:rPr lang="x-none" sz="1600" b="1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egovin</a:t>
            </a:r>
            <a:r>
              <a:rPr lang="bs-Latn-BA" sz="1600" b="1" dirty="0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 and caused enormous material damage, and even worse, they have taken people‘s lives</a:t>
            </a:r>
          </a:p>
          <a:p>
            <a:pPr marL="265113" lvl="0"/>
            <a:endParaRPr lang="bs-Latn-BA" sz="1600" b="1" dirty="0">
              <a:solidFill>
                <a:srgbClr val="2D2D8A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285750" lvl="0" indent="-285750">
              <a:buFont typeface="Wingdings" panose="05000000000000000000" pitchFamily="2" charset="2"/>
              <a:buChar char="q"/>
            </a:pPr>
            <a:r>
              <a:rPr lang="bs-Latn-BA" sz="1600" b="1" dirty="0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Bosnia and Herzegovina </a:t>
            </a:r>
            <a:r>
              <a:rPr lang="bs-Latn-BA" sz="1600" b="1" dirty="0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conducted  Recovery Needs </a:t>
            </a:r>
            <a:r>
              <a:rPr lang="bs-Latn-BA" sz="1600" b="1" dirty="0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Assessment </a:t>
            </a:r>
            <a:r>
              <a:rPr lang="bs-Latn-BA" sz="1600" b="1" dirty="0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after </a:t>
            </a:r>
            <a:r>
              <a:rPr lang="bs-Latn-BA" sz="1600" b="1" dirty="0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floods</a:t>
            </a:r>
          </a:p>
          <a:p>
            <a:pPr lvl="0"/>
            <a:endParaRPr lang="bs-Latn-BA" sz="1600" b="1" dirty="0">
              <a:solidFill>
                <a:srgbClr val="2D2D8A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285750" lvl="0" indent="-285750">
              <a:buFont typeface="Wingdings" panose="05000000000000000000" pitchFamily="2" charset="2"/>
              <a:buChar char="q"/>
            </a:pPr>
            <a:r>
              <a:rPr lang="bs-Latn-BA" sz="1600" b="1" dirty="0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European Union, United Nations and The World bank have supported this process by providing the expert and technical assistance</a:t>
            </a:r>
          </a:p>
          <a:p>
            <a:pPr marL="265113" lvl="0"/>
            <a:endParaRPr lang="bs-Latn-BA" sz="1600" b="1" dirty="0">
              <a:solidFill>
                <a:srgbClr val="2D2D8A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265113" lvl="0" indent="-265113" algn="just">
              <a:buFont typeface="Wingdings" panose="05000000000000000000" pitchFamily="2" charset="2"/>
              <a:buChar char="q"/>
            </a:pPr>
            <a:r>
              <a:rPr lang="bs-Latn-BA" sz="1600" b="1" dirty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bs-Latn-BA" sz="1600" b="1" u="sng" dirty="0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TOTAL DAMAGES AND LOSSES amount to EUR 2,037 billion </a:t>
            </a:r>
            <a:endParaRPr lang="bs-Latn-BA" sz="1600" b="1" dirty="0" smtClean="0">
              <a:solidFill>
                <a:srgbClr val="2D2D8A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265113" lvl="0" algn="just"/>
            <a:r>
              <a:rPr lang="bs-Latn-BA" sz="1600" b="1" dirty="0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(15% GDP) - </a:t>
            </a:r>
            <a:r>
              <a:rPr lang="sr-Latn-RS" sz="1600" b="1" dirty="0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70% private sector</a:t>
            </a:r>
          </a:p>
          <a:p>
            <a:pPr marL="265113" lvl="0" indent="-265113">
              <a:buFont typeface="Wingdings" panose="05000000000000000000" pitchFamily="2" charset="2"/>
              <a:buChar char="q"/>
            </a:pPr>
            <a:endParaRPr lang="sr-Latn-RS" sz="1600" b="1" dirty="0">
              <a:solidFill>
                <a:srgbClr val="2D2D8A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265113" lvl="0" indent="-265113">
              <a:buFont typeface="Wingdings" panose="05000000000000000000" pitchFamily="2" charset="2"/>
              <a:buChar char="q"/>
            </a:pPr>
            <a:endParaRPr lang="bs-Latn-BA" sz="1600" b="1" dirty="0">
              <a:solidFill>
                <a:srgbClr val="2D2D8A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lvl="2"/>
            <a:endParaRPr lang="bs-Latn-BA" sz="1600" b="1" dirty="0">
              <a:solidFill>
                <a:srgbClr val="2D2D8A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109800" lvl="2">
              <a:spcBef>
                <a:spcPts val="400"/>
              </a:spcBef>
            </a:pPr>
            <a:endParaRPr lang="x-none" sz="1600" b="1" i="0" u="none" strike="noStrike">
              <a:solidFill>
                <a:srgbClr val="2D2D8A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13" name="Picture 7"/>
          <p:cNvPicPr>
            <a:picLocks noChangeAspect="1"/>
          </p:cNvPicPr>
          <p:nvPr/>
        </p:nvPicPr>
        <p:blipFill>
          <a:blip r:embed="rId3" cstate="print">
            <a:lum/>
            <a:alphaModFix/>
          </a:blip>
          <a:srcRect/>
          <a:stretch>
            <a:fillRect/>
          </a:stretch>
        </p:blipFill>
        <p:spPr>
          <a:xfrm>
            <a:off x="6204600" y="6149519"/>
            <a:ext cx="482400" cy="590040"/>
          </a:xfrm>
          <a:prstGeom prst="rect">
            <a:avLst/>
          </a:prstGeom>
          <a:noFill/>
          <a:ln>
            <a:noFill/>
          </a:ln>
        </p:spPr>
      </p:pic>
      <p:sp>
        <p:nvSpPr>
          <p:cNvPr id="14" name="Rectangle 2"/>
          <p:cNvSpPr/>
          <p:nvPr/>
        </p:nvSpPr>
        <p:spPr>
          <a:xfrm>
            <a:off x="6687000" y="6120542"/>
            <a:ext cx="2384639" cy="76200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compatLnSpc="0"/>
          <a:lstStyle/>
          <a:p>
            <a:pPr marL="0" marR="0" lvl="0" indent="0" algn="ctr" rtl="0" hangingPunct="1">
              <a:spcBef>
                <a:spcPts val="0"/>
              </a:spcBef>
              <a:spcAft>
                <a:spcPts val="601"/>
              </a:spcAft>
              <a:buNone/>
              <a:tabLst/>
            </a:pPr>
            <a:r>
              <a:rPr lang="bs-Latn-BA" sz="1100" b="1" i="0" u="none" strike="noStrike" smtClean="0">
                <a:solidFill>
                  <a:srgbClr val="16515F"/>
                </a:solidFill>
                <a:latin typeface="Arial" pitchFamily="34"/>
                <a:ea typeface="Lucida Sans Unicode" pitchFamily="2"/>
                <a:cs typeface="Arial" pitchFamily="34"/>
              </a:rPr>
              <a:t>BOSNIA </a:t>
            </a:r>
            <a:r>
              <a:rPr lang="bs-Latn-BA" sz="1100" b="1" smtClean="0">
                <a:solidFill>
                  <a:srgbClr val="16515F"/>
                </a:solidFill>
                <a:latin typeface="Arial" pitchFamily="34"/>
                <a:ea typeface="Lucida Sans Unicode" pitchFamily="2"/>
                <a:cs typeface="Arial" pitchFamily="34"/>
              </a:rPr>
              <a:t>AND</a:t>
            </a:r>
            <a:r>
              <a:rPr lang="bs-Latn-BA" sz="1100" b="1" i="0" u="none" strike="noStrike" smtClean="0">
                <a:solidFill>
                  <a:srgbClr val="16515F"/>
                </a:solidFill>
                <a:latin typeface="Arial" pitchFamily="34"/>
                <a:ea typeface="Lucida Sans Unicode" pitchFamily="2"/>
                <a:cs typeface="Arial" pitchFamily="34"/>
              </a:rPr>
              <a:t> HERZEGOVINA</a:t>
            </a:r>
          </a:p>
          <a:p>
            <a:pPr marL="0" marR="0" lvl="0" indent="0" algn="ctr" rtl="0" hangingPunct="1">
              <a:spcBef>
                <a:spcPts val="0"/>
              </a:spcBef>
              <a:spcAft>
                <a:spcPts val="601"/>
              </a:spcAft>
              <a:buNone/>
              <a:tabLst/>
            </a:pPr>
            <a:r>
              <a:rPr lang="sr-Latn-RS" sz="1100" b="1" err="1" smtClean="0">
                <a:solidFill>
                  <a:srgbClr val="16515F"/>
                </a:solidFill>
                <a:latin typeface="Arial" pitchFamily="34"/>
                <a:ea typeface="Lucida Sans Unicode" pitchFamily="2"/>
                <a:cs typeface="Arial" pitchFamily="34"/>
              </a:rPr>
              <a:t>Ministry</a:t>
            </a:r>
            <a:r>
              <a:rPr lang="sr-Latn-RS" sz="1100" b="1" smtClean="0">
                <a:solidFill>
                  <a:srgbClr val="16515F"/>
                </a:solidFill>
                <a:latin typeface="Arial" pitchFamily="34"/>
                <a:ea typeface="Lucida Sans Unicode" pitchFamily="2"/>
                <a:cs typeface="Arial" pitchFamily="34"/>
              </a:rPr>
              <a:t> of </a:t>
            </a:r>
            <a:r>
              <a:rPr lang="sr-Latn-RS" sz="1100" b="1" err="1" smtClean="0">
                <a:solidFill>
                  <a:srgbClr val="16515F"/>
                </a:solidFill>
                <a:latin typeface="Arial" pitchFamily="34"/>
                <a:ea typeface="Lucida Sans Unicode" pitchFamily="2"/>
                <a:cs typeface="Arial" pitchFamily="34"/>
              </a:rPr>
              <a:t>Finance</a:t>
            </a:r>
            <a:r>
              <a:rPr lang="sr-Latn-RS" sz="1100" b="1" smtClean="0">
                <a:solidFill>
                  <a:srgbClr val="16515F"/>
                </a:solidFill>
                <a:latin typeface="Arial" pitchFamily="34"/>
                <a:ea typeface="Lucida Sans Unicode" pitchFamily="2"/>
                <a:cs typeface="Arial" pitchFamily="34"/>
              </a:rPr>
              <a:t> </a:t>
            </a:r>
            <a:r>
              <a:rPr lang="sr-Latn-RS" sz="1100" b="1" err="1" smtClean="0">
                <a:solidFill>
                  <a:srgbClr val="16515F"/>
                </a:solidFill>
                <a:latin typeface="Arial" pitchFamily="34"/>
                <a:ea typeface="Lucida Sans Unicode" pitchFamily="2"/>
                <a:cs typeface="Arial" pitchFamily="34"/>
              </a:rPr>
              <a:t>and</a:t>
            </a:r>
            <a:r>
              <a:rPr lang="sr-Latn-RS" sz="1100" b="1" smtClean="0">
                <a:solidFill>
                  <a:srgbClr val="16515F"/>
                </a:solidFill>
                <a:latin typeface="Arial" pitchFamily="34"/>
                <a:ea typeface="Lucida Sans Unicode" pitchFamily="2"/>
                <a:cs typeface="Arial" pitchFamily="34"/>
              </a:rPr>
              <a:t> </a:t>
            </a:r>
            <a:r>
              <a:rPr lang="sr-Latn-RS" sz="1100" b="1" err="1" smtClean="0">
                <a:solidFill>
                  <a:srgbClr val="16515F"/>
                </a:solidFill>
                <a:latin typeface="Arial" pitchFamily="34"/>
                <a:ea typeface="Lucida Sans Unicode" pitchFamily="2"/>
                <a:cs typeface="Arial" pitchFamily="34"/>
              </a:rPr>
              <a:t>Treasury</a:t>
            </a:r>
            <a:endParaRPr lang="x-none" sz="1100" b="1" i="0" u="none" strike="noStrike">
              <a:solidFill>
                <a:srgbClr val="16515F"/>
              </a:solidFill>
              <a:latin typeface="Arial" pitchFamily="34"/>
              <a:ea typeface="Lucida Sans Unicode" pitchFamily="2"/>
              <a:cs typeface="Arial" pitchFamily="34"/>
            </a:endParaRPr>
          </a:p>
          <a:p>
            <a:pPr marL="0" marR="0" lvl="0" indent="0" algn="ctr" rtl="0" hangingPunct="1">
              <a:lnSpc>
                <a:spcPct val="125000"/>
              </a:lnSpc>
              <a:spcBef>
                <a:spcPts val="0"/>
              </a:spcBef>
              <a:spcAft>
                <a:spcPts val="601"/>
              </a:spcAft>
              <a:buNone/>
              <a:tabLst>
                <a:tab pos="0" algn="l"/>
                <a:tab pos="447840" algn="l"/>
                <a:tab pos="896759" algn="l"/>
                <a:tab pos="1346040" algn="l"/>
                <a:tab pos="1795320" algn="l"/>
                <a:tab pos="2244600" algn="l"/>
                <a:tab pos="2693880" algn="l"/>
                <a:tab pos="3143159" algn="l"/>
                <a:tab pos="3592440" algn="l"/>
                <a:tab pos="4041719" algn="l"/>
                <a:tab pos="4491000" algn="l"/>
                <a:tab pos="4940280" algn="l"/>
                <a:tab pos="5389560" algn="l"/>
                <a:tab pos="5838840" algn="l"/>
                <a:tab pos="6288120" algn="l"/>
                <a:tab pos="6737400" algn="l"/>
                <a:tab pos="7186679" algn="l"/>
                <a:tab pos="7635960" algn="l"/>
                <a:tab pos="8085240" algn="l"/>
                <a:tab pos="8534520" algn="l"/>
                <a:tab pos="8983800" algn="l"/>
              </a:tabLst>
            </a:pPr>
            <a:endParaRPr lang="x-none" sz="1100" b="1" i="0" u="none" strike="noStrike">
              <a:solidFill>
                <a:srgbClr val="16515F"/>
              </a:solidFill>
              <a:latin typeface="Arial" pitchFamily="34"/>
              <a:ea typeface="Lucida Sans Unicode" pitchFamily="2"/>
              <a:cs typeface="Arial" pitchFamily="34"/>
            </a:endParaRPr>
          </a:p>
          <a:p>
            <a:pPr marL="0" marR="0" lvl="0" indent="0" algn="ctr" rtl="0" hangingPunct="1">
              <a:lnSpc>
                <a:spcPct val="125000"/>
              </a:lnSpc>
              <a:spcBef>
                <a:spcPts val="0"/>
              </a:spcBef>
              <a:spcAft>
                <a:spcPts val="601"/>
              </a:spcAft>
              <a:buNone/>
              <a:tabLst>
                <a:tab pos="0" algn="l"/>
                <a:tab pos="447840" algn="l"/>
                <a:tab pos="896759" algn="l"/>
                <a:tab pos="1346040" algn="l"/>
                <a:tab pos="1795320" algn="l"/>
                <a:tab pos="2244600" algn="l"/>
                <a:tab pos="2693880" algn="l"/>
                <a:tab pos="3143159" algn="l"/>
                <a:tab pos="3592440" algn="l"/>
                <a:tab pos="4041719" algn="l"/>
                <a:tab pos="4491000" algn="l"/>
                <a:tab pos="4940280" algn="l"/>
                <a:tab pos="5389560" algn="l"/>
                <a:tab pos="5838840" algn="l"/>
                <a:tab pos="6288120" algn="l"/>
                <a:tab pos="6737400" algn="l"/>
                <a:tab pos="7186679" algn="l"/>
                <a:tab pos="7635960" algn="l"/>
                <a:tab pos="8085240" algn="l"/>
                <a:tab pos="8534520" algn="l"/>
                <a:tab pos="8983800" algn="l"/>
              </a:tabLst>
            </a:pPr>
            <a:endParaRPr lang="x-none" sz="1100" b="1" i="0" u="none" strike="noStrike">
              <a:solidFill>
                <a:srgbClr val="16515F"/>
              </a:solidFill>
              <a:latin typeface="Arial" pitchFamily="34"/>
              <a:ea typeface="Lucida Sans Unicode" pitchFamily="2"/>
              <a:cs typeface="Arial" pitchFamily="34"/>
            </a:endParaRPr>
          </a:p>
        </p:txBody>
      </p:sp>
    </p:spTree>
    <p:extLst>
      <p:ext uri="{BB962C8B-B14F-4D97-AF65-F5344CB8AC3E}">
        <p14:creationId xmlns:p14="http://schemas.microsoft.com/office/powerpoint/2010/main" val="86519593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traight Connector 4"/>
          <p:cNvSpPr/>
          <p:nvPr/>
        </p:nvSpPr>
        <p:spPr>
          <a:xfrm>
            <a:off x="774359" y="6033960"/>
            <a:ext cx="8406001" cy="0"/>
          </a:xfrm>
          <a:prstGeom prst="line">
            <a:avLst/>
          </a:prstGeom>
          <a:noFill/>
          <a:ln w="9360">
            <a:solidFill>
              <a:srgbClr val="16515F"/>
            </a:solidFill>
            <a:custDash>
              <a:ds d="100000" sp="100000"/>
            </a:custDash>
          </a:ln>
        </p:spPr>
        <p:txBody>
          <a:bodyPr vert="horz" wrap="square" lIns="90000" tIns="45000" rIns="90000" bIns="45000" anchor="ctr" anchorCtr="1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x-none" sz="1800" b="0" i="0" u="none" strike="noStrike" kern="1200">
              <a:ln>
                <a:noFill/>
              </a:ln>
              <a:latin typeface="Arial" pitchFamily="18"/>
              <a:ea typeface="Lucida Sans Unicode" pitchFamily="2"/>
              <a:cs typeface="Tahoma" pitchFamily="2"/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304800" y="1143001"/>
            <a:ext cx="8686800" cy="4890960"/>
          </a:xfrm>
        </p:spPr>
        <p:txBody>
          <a:bodyPr>
            <a:normAutofit/>
          </a:bodyPr>
          <a:lstStyle/>
          <a:p>
            <a:pPr>
              <a:spcAft>
                <a:spcPts val="800"/>
              </a:spcAft>
              <a:buClr>
                <a:srgbClr val="2D2D8A"/>
              </a:buClr>
              <a:buFont typeface="Wingdings" panose="05000000000000000000" pitchFamily="2" charset="2"/>
              <a:buChar char="q"/>
            </a:pPr>
            <a:endParaRPr lang="bs-Latn-BA" sz="1600" b="1" dirty="0" smtClean="0">
              <a:solidFill>
                <a:srgbClr val="2D2D8A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spcAft>
                <a:spcPts val="800"/>
              </a:spcAft>
              <a:buClr>
                <a:srgbClr val="2D2D8A"/>
              </a:buClr>
              <a:buFont typeface="Wingdings" panose="05000000000000000000" pitchFamily="2" charset="2"/>
              <a:buChar char="q"/>
            </a:pPr>
            <a:r>
              <a:rPr lang="bs-Latn-BA" sz="1600" b="1" dirty="0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Since 15 May 2014</a:t>
            </a:r>
            <a:r>
              <a:rPr lang="bs-Latn-BA" sz="1600" b="1" dirty="0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BiH Council of Ministers has prioritized its work </a:t>
            </a:r>
            <a:r>
              <a:rPr lang="bs-Latn-BA" sz="1600" b="1" dirty="0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to </a:t>
            </a:r>
            <a:r>
              <a:rPr lang="bs-Latn-BA" sz="1600" b="1" dirty="0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assist the population in the areas affected by devastating floods</a:t>
            </a:r>
          </a:p>
          <a:p>
            <a:pPr marL="363538" indent="0">
              <a:buClr>
                <a:srgbClr val="2D2D8A"/>
              </a:buClr>
              <a:buNone/>
            </a:pPr>
            <a:r>
              <a:rPr lang="bs-Latn-BA" sz="1600" b="1" dirty="0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Decisions and conclusions were made in order to set up </a:t>
            </a:r>
            <a:r>
              <a:rPr lang="bs-Latn-BA" sz="1600" b="1" dirty="0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necessary </a:t>
            </a:r>
            <a:r>
              <a:rPr lang="bs-Latn-BA" sz="1600" b="1" dirty="0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prerequisites and capacities for undertaking</a:t>
            </a:r>
            <a:r>
              <a:rPr lang="en-GB" sz="1600" b="1" dirty="0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act</a:t>
            </a:r>
            <a:r>
              <a:rPr lang="bs-Latn-BA" sz="1600" b="1" dirty="0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ivities</a:t>
            </a:r>
            <a:r>
              <a:rPr lang="en-GB" sz="1600" b="1" dirty="0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600" b="1" dirty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 circumstances of humanitarian, economic and environmental challenges that BiH </a:t>
            </a:r>
            <a:r>
              <a:rPr lang="bs-Latn-BA" sz="1600" b="1" dirty="0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was </a:t>
            </a:r>
            <a:r>
              <a:rPr lang="en-GB" sz="1600" b="1" dirty="0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facing </a:t>
            </a:r>
            <a:r>
              <a:rPr lang="bs-Latn-BA" sz="1600" b="1" dirty="0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after </a:t>
            </a:r>
            <a:r>
              <a:rPr lang="en-GB" sz="1600" b="1" dirty="0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natural </a:t>
            </a:r>
            <a:r>
              <a:rPr lang="en-GB" sz="1600" b="1" dirty="0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disaster</a:t>
            </a:r>
            <a:endParaRPr lang="bs-Latn-BA" sz="1600" b="1" dirty="0" smtClean="0">
              <a:solidFill>
                <a:srgbClr val="2D2D8A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363538" indent="0">
              <a:buClr>
                <a:srgbClr val="2D2D8A"/>
              </a:buClr>
              <a:buNone/>
            </a:pPr>
            <a:endParaRPr lang="bs-Latn-BA" sz="1600" b="1" dirty="0">
              <a:solidFill>
                <a:srgbClr val="2D2D8A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363538" indent="-285750">
              <a:spcAft>
                <a:spcPts val="800"/>
              </a:spcAft>
              <a:buClr>
                <a:srgbClr val="2D2D8A"/>
              </a:buClr>
              <a:buFont typeface="Wingdings" panose="05000000000000000000" pitchFamily="2" charset="2"/>
              <a:buChar char="q"/>
            </a:pPr>
            <a:r>
              <a:rPr lang="bs-Latn-BA" sz="1600" b="1" dirty="0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BiH Council of Ministers </a:t>
            </a:r>
            <a:r>
              <a:rPr lang="bs-Latn-BA" sz="1600" b="1" dirty="0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brought </a:t>
            </a:r>
            <a:r>
              <a:rPr lang="bs-Latn-BA" sz="1600" b="1" dirty="0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 Decision on withdrawal of </a:t>
            </a:r>
            <a:r>
              <a:rPr lang="bs-Latn-BA" sz="1600" b="1" dirty="0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VII    and VIII  Tranche </a:t>
            </a:r>
            <a:r>
              <a:rPr lang="bs-Latn-BA" sz="1600" b="1" dirty="0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of the IV STAND-BY Arrangement with the IMF </a:t>
            </a:r>
          </a:p>
          <a:p>
            <a:pPr marL="539750" indent="-179388">
              <a:buClr>
                <a:srgbClr val="2D2D8A"/>
              </a:buClr>
              <a:buNone/>
            </a:pPr>
            <a:r>
              <a:rPr lang="bs-Latn-BA" sz="1600" b="1" dirty="0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- </a:t>
            </a:r>
            <a:r>
              <a:rPr lang="bs-Latn-BA" sz="1600" b="1" u="sng" dirty="0" smtClean="0">
                <a:solidFill>
                  <a:srgbClr val="0070C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with</a:t>
            </a:r>
            <a:r>
              <a:rPr lang="bs-Latn-BA" sz="1600" b="1" u="sng" dirty="0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additional funds along with the VIII Tranche for alleviating    the natural disaster consequences amounting 185,03 mill. KM</a:t>
            </a:r>
            <a:r>
              <a:rPr lang="bs-Latn-BA" sz="1600" b="1" dirty="0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 (49</a:t>
            </a:r>
            <a:r>
              <a:rPr lang="bs-Latn-BA" sz="1600" b="1" dirty="0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% for each budget of </a:t>
            </a:r>
            <a:r>
              <a:rPr lang="bs-Latn-BA" sz="1600" b="1" dirty="0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Federation of BiH </a:t>
            </a:r>
            <a:r>
              <a:rPr lang="bs-Latn-BA" sz="1600" b="1" dirty="0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and Republika Srpska </a:t>
            </a:r>
            <a:r>
              <a:rPr lang="bs-Latn-BA" sz="1600" b="1" dirty="0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 and </a:t>
            </a:r>
            <a:r>
              <a:rPr lang="bs-Latn-BA" sz="1600" b="1" dirty="0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2% for Brcko District BiH budget)</a:t>
            </a:r>
          </a:p>
          <a:p>
            <a:pPr>
              <a:buClr>
                <a:srgbClr val="2D2D8A"/>
              </a:buClr>
              <a:buFont typeface="Wingdings" panose="05000000000000000000" pitchFamily="2" charset="2"/>
              <a:buChar char="q"/>
            </a:pPr>
            <a:endParaRPr lang="bs-Latn-BA" sz="1600" dirty="0" smtClean="0">
              <a:solidFill>
                <a:srgbClr val="2D2D8A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8" name="Content Placeholder 4"/>
          <p:cNvSpPr txBox="1">
            <a:spLocks/>
          </p:cNvSpPr>
          <p:nvPr/>
        </p:nvSpPr>
        <p:spPr>
          <a:xfrm>
            <a:off x="228600" y="476653"/>
            <a:ext cx="8686800" cy="590148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>
            <a:normAutofit/>
          </a:bodyPr>
          <a:lstStyle>
            <a:defPPr marL="432000" lvl="0" indent="-324000" algn="l" hangingPunct="1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None/>
              <a:defRPr lang="x-none" sz="2700" b="0" i="0" u="none" strike="noStrike" kern="1200">
                <a:ln>
                  <a:noFill/>
                </a:ln>
                <a:solidFill>
                  <a:srgbClr val="000000"/>
                </a:solidFill>
                <a:latin typeface="Lucida Sans Unicode"/>
                <a:ea typeface="Lucida Sans Unicode" pitchFamily="2"/>
                <a:cs typeface="Tahoma" pitchFamily="2"/>
              </a:defRPr>
            </a:defPPr>
            <a:lvl1pPr marL="432000" lvl="0" indent="-324000" algn="l" rtl="0" eaLnBrk="1" latinLnBrk="0" hangingPunct="1">
              <a:spcBef>
                <a:spcPts val="0"/>
              </a:spcBef>
              <a:spcAft>
                <a:spcPts val="1417"/>
              </a:spcAft>
              <a:buClr>
                <a:schemeClr val="accent1"/>
              </a:buClr>
              <a:buSzPct val="45000"/>
              <a:buFont typeface="StarSymbol"/>
              <a:buChar char="●"/>
              <a:defRPr kumimoji="0" lang="x-none" sz="2700" b="0" i="0" u="none" strike="noStrike" kern="1200">
                <a:ln>
                  <a:noFill/>
                </a:ln>
                <a:solidFill>
                  <a:srgbClr val="000000"/>
                </a:solidFill>
                <a:latin typeface="Lucida Sans Unicode"/>
                <a:ea typeface="Lucida Sans Unicode" pitchFamily="2"/>
                <a:cs typeface="Tahoma" pitchFamily="2"/>
              </a:defRPr>
            </a:lvl1pPr>
            <a:lvl2pPr marL="864000" lvl="1" indent="-324000" algn="l" rtl="0" eaLnBrk="1" latinLnBrk="0" hangingPunct="1">
              <a:spcBef>
                <a:spcPts val="0"/>
              </a:spcBef>
              <a:spcAft>
                <a:spcPts val="1134"/>
              </a:spcAft>
              <a:buClr>
                <a:schemeClr val="accent1"/>
              </a:buClr>
              <a:buSzPct val="45000"/>
              <a:buFont typeface="StarSymbol"/>
              <a:buChar char="●"/>
              <a:defRPr kumimoji="0" lang="x-none" sz="2100" b="0" i="0" u="none" strike="noStrike" kern="1200">
                <a:ln>
                  <a:noFill/>
                </a:ln>
                <a:solidFill>
                  <a:srgbClr val="000000"/>
                </a:solidFill>
                <a:latin typeface="Lucida Sans Unicode"/>
                <a:ea typeface="Lucida Sans Unicode" pitchFamily="2"/>
                <a:cs typeface="Tahoma" pitchFamily="2"/>
              </a:defRPr>
            </a:lvl2pPr>
            <a:lvl3pPr marL="1295999" lvl="2" indent="-288000" algn="l" rtl="0" eaLnBrk="1" latinLnBrk="0" hangingPunct="1">
              <a:spcBef>
                <a:spcPts val="0"/>
              </a:spcBef>
              <a:spcAft>
                <a:spcPts val="850"/>
              </a:spcAft>
              <a:buClr>
                <a:schemeClr val="accent2"/>
              </a:buClr>
              <a:buSzPct val="75000"/>
              <a:buFont typeface="StarSymbol"/>
              <a:buChar char="–"/>
              <a:defRPr kumimoji="0" lang="x-none" sz="1900" b="0" i="0" u="none" strike="noStrike" kern="1200">
                <a:ln>
                  <a:noFill/>
                </a:ln>
                <a:solidFill>
                  <a:srgbClr val="000000"/>
                </a:solidFill>
                <a:latin typeface="Lucida Sans Unicode"/>
                <a:ea typeface="Lucida Sans Unicode" pitchFamily="2"/>
                <a:cs typeface="Tahoma" pitchFamily="2"/>
              </a:defRPr>
            </a:lvl3pPr>
            <a:lvl4pPr marL="1728000" lvl="3" indent="-216000" algn="l" rtl="0" eaLnBrk="1" latinLnBrk="0" hangingPunct="1">
              <a:spcBef>
                <a:spcPts val="0"/>
              </a:spcBef>
              <a:spcAft>
                <a:spcPts val="567"/>
              </a:spcAft>
              <a:buClr>
                <a:schemeClr val="accent2"/>
              </a:buClr>
              <a:buSzPct val="45000"/>
              <a:buFont typeface="StarSymbol"/>
              <a:buChar char="●"/>
              <a:defRPr kumimoji="0" lang="x-none" sz="1800" b="0" i="0" u="none" strike="noStrike" kern="1200">
                <a:ln>
                  <a:noFill/>
                </a:ln>
                <a:solidFill>
                  <a:srgbClr val="000000"/>
                </a:solidFill>
                <a:latin typeface="Lucida Sans Unicode"/>
                <a:ea typeface="Lucida Sans Unicode" pitchFamily="2"/>
                <a:cs typeface="Tahoma" pitchFamily="2"/>
              </a:defRPr>
            </a:lvl4pPr>
            <a:lvl5pPr marL="2160000" lvl="4" indent="-216000" algn="l" rtl="0" eaLnBrk="1" latinLnBrk="0" hangingPunct="1">
              <a:spcBef>
                <a:spcPts val="0"/>
              </a:spcBef>
              <a:spcAft>
                <a:spcPts val="283"/>
              </a:spcAft>
              <a:buClr>
                <a:schemeClr val="accent2"/>
              </a:buClr>
              <a:buSzPct val="75000"/>
              <a:buFont typeface="StarSymbol"/>
              <a:buChar char="–"/>
              <a:defRPr kumimoji="0" lang="x-none" sz="2000" b="0" i="0" u="none" strike="noStrike" kern="1200">
                <a:ln>
                  <a:noFill/>
                </a:ln>
                <a:solidFill>
                  <a:srgbClr val="000000"/>
                </a:solidFill>
                <a:latin typeface="Lucida Sans Unicode"/>
                <a:ea typeface="Lucida Sans Unicode" pitchFamily="2"/>
                <a:cs typeface="Tahoma" pitchFamily="2"/>
              </a:defRPr>
            </a:lvl5pPr>
            <a:lvl6pPr marL="2592000" lvl="5" indent="-216000" algn="l" rtl="0" eaLnBrk="1" latinLnBrk="0" hangingPunct="1">
              <a:spcBef>
                <a:spcPts val="0"/>
              </a:spcBef>
              <a:spcAft>
                <a:spcPts val="283"/>
              </a:spcAft>
              <a:buClr>
                <a:schemeClr val="accent3"/>
              </a:buClr>
              <a:buSzPct val="45000"/>
              <a:buFont typeface="StarSymbol"/>
              <a:buChar char="●"/>
              <a:defRPr kumimoji="0" lang="x-none" sz="2000" b="0" i="0" u="none" strike="noStrike" kern="1200">
                <a:ln>
                  <a:noFill/>
                </a:ln>
                <a:solidFill>
                  <a:srgbClr val="000000"/>
                </a:solidFill>
                <a:latin typeface="Lucida Sans Unicode"/>
                <a:ea typeface="Lucida Sans Unicode" pitchFamily="2"/>
                <a:cs typeface="Tahoma" pitchFamily="2"/>
              </a:defRPr>
            </a:lvl6pPr>
            <a:lvl7pPr marL="3024000" lvl="6" indent="-216000" algn="l" rtl="0" eaLnBrk="1" latinLnBrk="0" hangingPunct="1">
              <a:spcBef>
                <a:spcPts val="0"/>
              </a:spcBef>
              <a:spcAft>
                <a:spcPts val="283"/>
              </a:spcAft>
              <a:buClr>
                <a:schemeClr val="accent3"/>
              </a:buClr>
              <a:buSzPct val="45000"/>
              <a:buFont typeface="StarSymbol"/>
              <a:buChar char="●"/>
              <a:defRPr kumimoji="0" lang="x-none" sz="2000" b="0" i="0" u="none" strike="noStrike" kern="1200">
                <a:ln>
                  <a:noFill/>
                </a:ln>
                <a:solidFill>
                  <a:srgbClr val="000000"/>
                </a:solidFill>
                <a:latin typeface="Lucida Sans Unicode"/>
                <a:ea typeface="Lucida Sans Unicode" pitchFamily="2"/>
                <a:cs typeface="Tahoma" pitchFamily="2"/>
              </a:defRPr>
            </a:lvl7pPr>
            <a:lvl8pPr marL="3456000" lvl="7" indent="-216000" algn="l" rtl="0" eaLnBrk="1" latinLnBrk="0" hangingPunct="1">
              <a:spcBef>
                <a:spcPts val="0"/>
              </a:spcBef>
              <a:spcAft>
                <a:spcPts val="283"/>
              </a:spcAft>
              <a:buClr>
                <a:schemeClr val="accent3"/>
              </a:buClr>
              <a:buSzPct val="45000"/>
              <a:buFont typeface="StarSymbol"/>
              <a:buChar char="●"/>
              <a:defRPr kumimoji="0" lang="x-none" sz="2000" b="0" i="0" u="none" strike="noStrike" kern="1200">
                <a:ln>
                  <a:noFill/>
                </a:ln>
                <a:solidFill>
                  <a:srgbClr val="000000"/>
                </a:solidFill>
                <a:latin typeface="Lucida Sans Unicode"/>
                <a:ea typeface="Lucida Sans Unicode" pitchFamily="2"/>
                <a:cs typeface="Tahoma" pitchFamily="2"/>
              </a:defRPr>
            </a:lvl8pPr>
            <a:lvl9pPr marL="3887999" lvl="8" indent="-216000" algn="l" rtl="0" eaLnBrk="1" latinLnBrk="0" hangingPunct="1">
              <a:spcBef>
                <a:spcPts val="0"/>
              </a:spcBef>
              <a:spcAft>
                <a:spcPts val="283"/>
              </a:spcAft>
              <a:buClr>
                <a:schemeClr val="accent3"/>
              </a:buClr>
              <a:buSzPct val="45000"/>
              <a:buFont typeface="StarSymbol"/>
              <a:buChar char="●"/>
              <a:defRPr kumimoji="0" lang="x-none" sz="2000" b="0" i="0" u="none" strike="noStrike" kern="1200" baseline="0">
                <a:ln>
                  <a:noFill/>
                </a:ln>
                <a:solidFill>
                  <a:srgbClr val="000000"/>
                </a:solidFill>
                <a:latin typeface="Lucida Sans Unicode"/>
                <a:ea typeface="Lucida Sans Unicode" pitchFamily="2"/>
                <a:cs typeface="Tahoma" pitchFamily="2"/>
              </a:defRPr>
            </a:lvl9pPr>
            <a:extLst/>
          </a:lstStyle>
          <a:p>
            <a:pPr marL="985838" indent="-985838">
              <a:spcAft>
                <a:spcPts val="0"/>
              </a:spcAft>
              <a:buNone/>
            </a:pPr>
            <a:r>
              <a:rPr lang="bs-Latn-BA" sz="2800" b="1" dirty="0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</a:t>
            </a:r>
            <a:r>
              <a:rPr lang="fi-FI" sz="2800" b="1" dirty="0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</a:t>
            </a:r>
            <a:r>
              <a:rPr lang="fi-FI" sz="2800" b="1" dirty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 </a:t>
            </a:r>
            <a:r>
              <a:rPr lang="fi-FI" sz="2800" b="1" dirty="0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</a:t>
            </a:r>
            <a:r>
              <a:rPr lang="bs-Latn-BA" sz="2800" b="1" dirty="0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ctivities </a:t>
            </a:r>
            <a:r>
              <a:rPr lang="bs-Latn-BA" sz="2800" b="1" dirty="0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immediately</a:t>
            </a:r>
            <a:r>
              <a:rPr lang="bs-Latn-BA" sz="2800" b="1" dirty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bs-Latn-BA" sz="2800" b="1" dirty="0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after </a:t>
            </a:r>
            <a:r>
              <a:rPr lang="bs-Latn-BA" sz="2800" b="1" dirty="0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floods</a:t>
            </a:r>
            <a:endParaRPr lang="bs-Latn-BA" sz="2800" b="1" dirty="0">
              <a:solidFill>
                <a:srgbClr val="2D2D8A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9" name="Picture 7"/>
          <p:cNvPicPr>
            <a:picLocks noChangeAspect="1"/>
          </p:cNvPicPr>
          <p:nvPr/>
        </p:nvPicPr>
        <p:blipFill>
          <a:blip r:embed="rId2" cstate="print">
            <a:lum/>
            <a:alphaModFix/>
          </a:blip>
          <a:srcRect/>
          <a:stretch>
            <a:fillRect/>
          </a:stretch>
        </p:blipFill>
        <p:spPr>
          <a:xfrm>
            <a:off x="6204600" y="6149519"/>
            <a:ext cx="482400" cy="590040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Rectangle 2"/>
          <p:cNvSpPr/>
          <p:nvPr/>
        </p:nvSpPr>
        <p:spPr>
          <a:xfrm>
            <a:off x="6687000" y="6120542"/>
            <a:ext cx="2384639" cy="76200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compatLnSpc="0"/>
          <a:lstStyle/>
          <a:p>
            <a:pPr marL="0" marR="0" lvl="0" indent="0" algn="ctr" rtl="0" hangingPunct="1">
              <a:spcBef>
                <a:spcPts val="0"/>
              </a:spcBef>
              <a:spcAft>
                <a:spcPts val="601"/>
              </a:spcAft>
              <a:buNone/>
              <a:tabLst/>
            </a:pPr>
            <a:r>
              <a:rPr lang="bs-Latn-BA" sz="1100" b="1" i="0" u="none" strike="noStrike" smtClean="0">
                <a:solidFill>
                  <a:srgbClr val="16515F"/>
                </a:solidFill>
                <a:latin typeface="Arial" pitchFamily="34"/>
                <a:ea typeface="Lucida Sans Unicode" pitchFamily="2"/>
                <a:cs typeface="Arial" pitchFamily="34"/>
              </a:rPr>
              <a:t>BOSNIA </a:t>
            </a:r>
            <a:r>
              <a:rPr lang="bs-Latn-BA" sz="1100" b="1" smtClean="0">
                <a:solidFill>
                  <a:srgbClr val="16515F"/>
                </a:solidFill>
                <a:latin typeface="Arial" pitchFamily="34"/>
                <a:ea typeface="Lucida Sans Unicode" pitchFamily="2"/>
                <a:cs typeface="Arial" pitchFamily="34"/>
              </a:rPr>
              <a:t>AND</a:t>
            </a:r>
            <a:r>
              <a:rPr lang="bs-Latn-BA" sz="1100" b="1" i="0" u="none" strike="noStrike" smtClean="0">
                <a:solidFill>
                  <a:srgbClr val="16515F"/>
                </a:solidFill>
                <a:latin typeface="Arial" pitchFamily="34"/>
                <a:ea typeface="Lucida Sans Unicode" pitchFamily="2"/>
                <a:cs typeface="Arial" pitchFamily="34"/>
              </a:rPr>
              <a:t> HERZEGOVINA</a:t>
            </a:r>
          </a:p>
          <a:p>
            <a:pPr marL="0" marR="0" lvl="0" indent="0" algn="ctr" rtl="0" hangingPunct="1">
              <a:spcBef>
                <a:spcPts val="0"/>
              </a:spcBef>
              <a:spcAft>
                <a:spcPts val="601"/>
              </a:spcAft>
              <a:buNone/>
              <a:tabLst/>
            </a:pPr>
            <a:r>
              <a:rPr lang="sr-Latn-RS" sz="1100" b="1" err="1" smtClean="0">
                <a:solidFill>
                  <a:srgbClr val="16515F"/>
                </a:solidFill>
                <a:latin typeface="Arial" pitchFamily="34"/>
                <a:ea typeface="Lucida Sans Unicode" pitchFamily="2"/>
                <a:cs typeface="Arial" pitchFamily="34"/>
              </a:rPr>
              <a:t>Ministry</a:t>
            </a:r>
            <a:r>
              <a:rPr lang="sr-Latn-RS" sz="1100" b="1" smtClean="0">
                <a:solidFill>
                  <a:srgbClr val="16515F"/>
                </a:solidFill>
                <a:latin typeface="Arial" pitchFamily="34"/>
                <a:ea typeface="Lucida Sans Unicode" pitchFamily="2"/>
                <a:cs typeface="Arial" pitchFamily="34"/>
              </a:rPr>
              <a:t> of </a:t>
            </a:r>
            <a:r>
              <a:rPr lang="sr-Latn-RS" sz="1100" b="1" err="1" smtClean="0">
                <a:solidFill>
                  <a:srgbClr val="16515F"/>
                </a:solidFill>
                <a:latin typeface="Arial" pitchFamily="34"/>
                <a:ea typeface="Lucida Sans Unicode" pitchFamily="2"/>
                <a:cs typeface="Arial" pitchFamily="34"/>
              </a:rPr>
              <a:t>Finance</a:t>
            </a:r>
            <a:r>
              <a:rPr lang="sr-Latn-RS" sz="1100" b="1" smtClean="0">
                <a:solidFill>
                  <a:srgbClr val="16515F"/>
                </a:solidFill>
                <a:latin typeface="Arial" pitchFamily="34"/>
                <a:ea typeface="Lucida Sans Unicode" pitchFamily="2"/>
                <a:cs typeface="Arial" pitchFamily="34"/>
              </a:rPr>
              <a:t> </a:t>
            </a:r>
            <a:r>
              <a:rPr lang="sr-Latn-RS" sz="1100" b="1" err="1" smtClean="0">
                <a:solidFill>
                  <a:srgbClr val="16515F"/>
                </a:solidFill>
                <a:latin typeface="Arial" pitchFamily="34"/>
                <a:ea typeface="Lucida Sans Unicode" pitchFamily="2"/>
                <a:cs typeface="Arial" pitchFamily="34"/>
              </a:rPr>
              <a:t>and</a:t>
            </a:r>
            <a:r>
              <a:rPr lang="sr-Latn-RS" sz="1100" b="1" smtClean="0">
                <a:solidFill>
                  <a:srgbClr val="16515F"/>
                </a:solidFill>
                <a:latin typeface="Arial" pitchFamily="34"/>
                <a:ea typeface="Lucida Sans Unicode" pitchFamily="2"/>
                <a:cs typeface="Arial" pitchFamily="34"/>
              </a:rPr>
              <a:t> </a:t>
            </a:r>
            <a:r>
              <a:rPr lang="sr-Latn-RS" sz="1100" b="1" err="1" smtClean="0">
                <a:solidFill>
                  <a:srgbClr val="16515F"/>
                </a:solidFill>
                <a:latin typeface="Arial" pitchFamily="34"/>
                <a:ea typeface="Lucida Sans Unicode" pitchFamily="2"/>
                <a:cs typeface="Arial" pitchFamily="34"/>
              </a:rPr>
              <a:t>Treasury</a:t>
            </a:r>
            <a:endParaRPr lang="x-none" sz="1100" b="1" i="0" u="none" strike="noStrike">
              <a:solidFill>
                <a:srgbClr val="16515F"/>
              </a:solidFill>
              <a:latin typeface="Arial" pitchFamily="34"/>
              <a:ea typeface="Lucida Sans Unicode" pitchFamily="2"/>
              <a:cs typeface="Arial" pitchFamily="34"/>
            </a:endParaRPr>
          </a:p>
          <a:p>
            <a:pPr marL="0" marR="0" lvl="0" indent="0" algn="ctr" rtl="0" hangingPunct="1">
              <a:lnSpc>
                <a:spcPct val="125000"/>
              </a:lnSpc>
              <a:spcBef>
                <a:spcPts val="0"/>
              </a:spcBef>
              <a:spcAft>
                <a:spcPts val="601"/>
              </a:spcAft>
              <a:buNone/>
              <a:tabLst>
                <a:tab pos="0" algn="l"/>
                <a:tab pos="447840" algn="l"/>
                <a:tab pos="896759" algn="l"/>
                <a:tab pos="1346040" algn="l"/>
                <a:tab pos="1795320" algn="l"/>
                <a:tab pos="2244600" algn="l"/>
                <a:tab pos="2693880" algn="l"/>
                <a:tab pos="3143159" algn="l"/>
                <a:tab pos="3592440" algn="l"/>
                <a:tab pos="4041719" algn="l"/>
                <a:tab pos="4491000" algn="l"/>
                <a:tab pos="4940280" algn="l"/>
                <a:tab pos="5389560" algn="l"/>
                <a:tab pos="5838840" algn="l"/>
                <a:tab pos="6288120" algn="l"/>
                <a:tab pos="6737400" algn="l"/>
                <a:tab pos="7186679" algn="l"/>
                <a:tab pos="7635960" algn="l"/>
                <a:tab pos="8085240" algn="l"/>
                <a:tab pos="8534520" algn="l"/>
                <a:tab pos="8983800" algn="l"/>
              </a:tabLst>
            </a:pPr>
            <a:endParaRPr lang="x-none" sz="1100" b="1" i="0" u="none" strike="noStrike">
              <a:solidFill>
                <a:srgbClr val="16515F"/>
              </a:solidFill>
              <a:latin typeface="Arial" pitchFamily="34"/>
              <a:ea typeface="Lucida Sans Unicode" pitchFamily="2"/>
              <a:cs typeface="Arial" pitchFamily="34"/>
            </a:endParaRPr>
          </a:p>
          <a:p>
            <a:pPr marL="0" marR="0" lvl="0" indent="0" algn="ctr" rtl="0" hangingPunct="1">
              <a:lnSpc>
                <a:spcPct val="125000"/>
              </a:lnSpc>
              <a:spcBef>
                <a:spcPts val="0"/>
              </a:spcBef>
              <a:spcAft>
                <a:spcPts val="601"/>
              </a:spcAft>
              <a:buNone/>
              <a:tabLst>
                <a:tab pos="0" algn="l"/>
                <a:tab pos="447840" algn="l"/>
                <a:tab pos="896759" algn="l"/>
                <a:tab pos="1346040" algn="l"/>
                <a:tab pos="1795320" algn="l"/>
                <a:tab pos="2244600" algn="l"/>
                <a:tab pos="2693880" algn="l"/>
                <a:tab pos="3143159" algn="l"/>
                <a:tab pos="3592440" algn="l"/>
                <a:tab pos="4041719" algn="l"/>
                <a:tab pos="4491000" algn="l"/>
                <a:tab pos="4940280" algn="l"/>
                <a:tab pos="5389560" algn="l"/>
                <a:tab pos="5838840" algn="l"/>
                <a:tab pos="6288120" algn="l"/>
                <a:tab pos="6737400" algn="l"/>
                <a:tab pos="7186679" algn="l"/>
                <a:tab pos="7635960" algn="l"/>
                <a:tab pos="8085240" algn="l"/>
                <a:tab pos="8534520" algn="l"/>
                <a:tab pos="8983800" algn="l"/>
              </a:tabLst>
            </a:pPr>
            <a:endParaRPr lang="x-none" sz="1100" b="1" i="0" u="none" strike="noStrike">
              <a:solidFill>
                <a:srgbClr val="16515F"/>
              </a:solidFill>
              <a:latin typeface="Arial" pitchFamily="34"/>
              <a:ea typeface="Lucida Sans Unicode" pitchFamily="2"/>
              <a:cs typeface="Arial" pitchFamily="34"/>
            </a:endParaRPr>
          </a:p>
        </p:txBody>
      </p:sp>
    </p:spTree>
    <p:extLst>
      <p:ext uri="{BB962C8B-B14F-4D97-AF65-F5344CB8AC3E}">
        <p14:creationId xmlns:p14="http://schemas.microsoft.com/office/powerpoint/2010/main" val="60860932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381000"/>
            <a:ext cx="8229600" cy="5321491"/>
          </a:xfrm>
        </p:spPr>
        <p:txBody>
          <a:bodyPr>
            <a:normAutofit lnSpcReduction="10000"/>
          </a:bodyPr>
          <a:lstStyle/>
          <a:p>
            <a:pPr>
              <a:buClr>
                <a:srgbClr val="2D2D8A"/>
              </a:buClr>
              <a:buFont typeface="Wingdings" panose="05000000000000000000" pitchFamily="2" charset="2"/>
              <a:buChar char="q"/>
            </a:pPr>
            <a:endParaRPr lang="bs-Latn-BA" sz="1600" b="1" dirty="0" smtClean="0">
              <a:solidFill>
                <a:srgbClr val="2D2D8A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buClr>
                <a:srgbClr val="2D2D8A"/>
              </a:buClr>
              <a:buFont typeface="Wingdings" panose="05000000000000000000" pitchFamily="2" charset="2"/>
              <a:buChar char="q"/>
            </a:pPr>
            <a:r>
              <a:rPr lang="bs-Latn-BA" sz="1600" b="1" dirty="0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BiH Council of Ministers has brought a </a:t>
            </a:r>
            <a:r>
              <a:rPr lang="bs-Latn-BA" sz="1600" b="1" u="sng" dirty="0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Decision on distribution </a:t>
            </a:r>
            <a:r>
              <a:rPr lang="bs-Latn-BA" sz="1600" b="1" u="sng" dirty="0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 of </a:t>
            </a:r>
            <a:r>
              <a:rPr lang="bs-Latn-BA" sz="1600" b="1" u="sng" dirty="0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collected budget and donor </a:t>
            </a:r>
            <a:r>
              <a:rPr lang="bs-Latn-BA" sz="1600" b="1" u="sng" dirty="0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funds </a:t>
            </a:r>
            <a:r>
              <a:rPr lang="bs-Latn-BA" sz="1600" b="1" dirty="0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 the ratio  </a:t>
            </a:r>
            <a:r>
              <a:rPr lang="bs-Latn-BA" sz="1600" b="1" dirty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49% </a:t>
            </a:r>
            <a:r>
              <a:rPr lang="bs-Latn-BA" sz="1600" b="1" dirty="0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to Republika </a:t>
            </a:r>
            <a:r>
              <a:rPr lang="bs-Latn-BA" sz="1600" b="1" dirty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Srpska, 49% </a:t>
            </a:r>
            <a:r>
              <a:rPr lang="bs-Latn-BA" sz="1600" b="1" dirty="0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to </a:t>
            </a:r>
            <a:r>
              <a:rPr lang="bs-Latn-BA" sz="1600" b="1" dirty="0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Federation of BiH </a:t>
            </a:r>
            <a:r>
              <a:rPr lang="bs-Latn-BA" sz="1600" b="1" dirty="0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and </a:t>
            </a:r>
            <a:r>
              <a:rPr lang="bs-Latn-BA" sz="1600" b="1" dirty="0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</a:t>
            </a:r>
            <a:r>
              <a:rPr lang="bs-Latn-BA" sz="1600" b="1" dirty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% </a:t>
            </a:r>
            <a:r>
              <a:rPr lang="bs-Latn-BA" sz="1600" b="1" dirty="0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to </a:t>
            </a:r>
            <a:r>
              <a:rPr lang="bs-Latn-BA" sz="1600" b="1" dirty="0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        Brcko </a:t>
            </a:r>
            <a:r>
              <a:rPr lang="bs-Latn-BA" sz="1600" b="1" dirty="0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District </a:t>
            </a:r>
            <a:r>
              <a:rPr lang="bs-Latn-BA" sz="1600" b="1" dirty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BiH</a:t>
            </a:r>
          </a:p>
          <a:p>
            <a:pPr>
              <a:buClr>
                <a:srgbClr val="2D2D8A"/>
              </a:buClr>
              <a:buFont typeface="Wingdings" panose="05000000000000000000" pitchFamily="2" charset="2"/>
              <a:buChar char="q"/>
            </a:pPr>
            <a:endParaRPr lang="bs-Latn-BA" sz="1600" b="1" dirty="0">
              <a:solidFill>
                <a:srgbClr val="2D2D8A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buClr>
                <a:srgbClr val="2D2D8A"/>
              </a:buClr>
              <a:buFont typeface="Wingdings" panose="05000000000000000000" pitchFamily="2" charset="2"/>
              <a:buChar char="q"/>
            </a:pPr>
            <a:r>
              <a:rPr lang="bs-Latn-BA" sz="1600" b="1" dirty="0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BiH Council of Ministers has restructured the Budget of BiH Institutions and thereby </a:t>
            </a:r>
            <a:r>
              <a:rPr lang="bs-Latn-BA" sz="1600" b="1" dirty="0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secured 7,14 million KM </a:t>
            </a:r>
            <a:r>
              <a:rPr lang="bs-Latn-BA" sz="1600" b="1" dirty="0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for floods recovery activities</a:t>
            </a:r>
          </a:p>
          <a:p>
            <a:pPr marL="109728" indent="0">
              <a:buClr>
                <a:srgbClr val="2D2D8A"/>
              </a:buClr>
              <a:buNone/>
            </a:pPr>
            <a:endParaRPr lang="bs-Latn-BA" sz="1600" b="1" dirty="0">
              <a:solidFill>
                <a:srgbClr val="2D2D8A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buClr>
                <a:srgbClr val="2D2D8A"/>
              </a:buClr>
              <a:buFont typeface="Wingdings" panose="05000000000000000000" pitchFamily="2" charset="2"/>
              <a:buChar char="q"/>
            </a:pPr>
            <a:r>
              <a:rPr lang="bs-Latn-BA" sz="1600" b="1" dirty="0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Employees in BiH Institutions voluntarily granted a day‘s wage and collected the amount of </a:t>
            </a:r>
            <a:r>
              <a:rPr lang="bs-Latn-BA" sz="1600" b="1" dirty="0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773,28 </a:t>
            </a:r>
            <a:r>
              <a:rPr lang="bs-Latn-BA" sz="1600" b="1" dirty="0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thousands </a:t>
            </a:r>
            <a:r>
              <a:rPr lang="bs-Latn-BA" sz="1600" b="1" dirty="0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KM</a:t>
            </a:r>
            <a:endParaRPr lang="bs-Latn-BA" sz="1600" b="1" dirty="0" smtClean="0">
              <a:solidFill>
                <a:srgbClr val="2D2D8A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buClr>
                <a:srgbClr val="2D2D8A"/>
              </a:buClr>
              <a:buFont typeface="Wingdings" panose="05000000000000000000" pitchFamily="2" charset="2"/>
              <a:buChar char="q"/>
            </a:pPr>
            <a:endParaRPr lang="bs-Latn-BA" sz="1600" b="1" dirty="0">
              <a:solidFill>
                <a:srgbClr val="2D2D8A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buClr>
                <a:srgbClr val="2D2D8A"/>
              </a:buClr>
              <a:buFont typeface="Wingdings" panose="05000000000000000000" pitchFamily="2" charset="2"/>
              <a:buChar char="q"/>
            </a:pPr>
            <a:r>
              <a:rPr lang="bs-Latn-BA" sz="1600" b="1" dirty="0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amount of </a:t>
            </a:r>
            <a:r>
              <a:rPr lang="bs-Latn-BA" sz="1600" b="1" dirty="0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5,67 </a:t>
            </a:r>
            <a:r>
              <a:rPr lang="bs-Latn-BA" sz="1600" b="1" dirty="0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million </a:t>
            </a:r>
            <a:r>
              <a:rPr lang="bs-Latn-BA" sz="1600" b="1" dirty="0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KM was </a:t>
            </a:r>
            <a:r>
              <a:rPr lang="bs-Latn-BA" sz="1600" b="1" dirty="0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collected at escrow accounts within BiH Single Treasury Account  for assistance to the population in the areas affected by floods </a:t>
            </a:r>
          </a:p>
          <a:p>
            <a:pPr>
              <a:buClr>
                <a:srgbClr val="2D2D8A"/>
              </a:buClr>
              <a:buFont typeface="Wingdings" panose="05000000000000000000" pitchFamily="2" charset="2"/>
              <a:buChar char="q"/>
            </a:pPr>
            <a:endParaRPr lang="bs-Latn-BA" sz="1600" b="1" dirty="0" smtClean="0">
              <a:solidFill>
                <a:srgbClr val="2D2D8A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buClr>
                <a:srgbClr val="2D2D8A"/>
              </a:buClr>
              <a:buFont typeface="Wingdings" panose="05000000000000000000" pitchFamily="2" charset="2"/>
              <a:buChar char="q"/>
            </a:pPr>
            <a:r>
              <a:rPr lang="bs-Latn-BA" sz="1600" b="1" u="sng" dirty="0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Inclusive with August 2015, funds </a:t>
            </a:r>
            <a:r>
              <a:rPr lang="bs-Latn-BA" sz="1600" b="1" u="sng" dirty="0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amounting 13,58 million KM </a:t>
            </a:r>
            <a:r>
              <a:rPr lang="bs-Latn-BA" sz="1600" b="1" u="sng" dirty="0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were transferred to the Entities and Brcko District</a:t>
            </a:r>
            <a:r>
              <a:rPr lang="bs-Latn-BA" sz="1600" b="1" dirty="0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in </a:t>
            </a:r>
            <a:r>
              <a:rPr lang="bs-Latn-BA" sz="1600" b="1" dirty="0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line </a:t>
            </a:r>
            <a:r>
              <a:rPr lang="bs-Latn-BA" sz="1600" b="1" dirty="0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with </a:t>
            </a:r>
            <a:r>
              <a:rPr lang="bs-Latn-BA" sz="1600" b="1" dirty="0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the </a:t>
            </a:r>
            <a:r>
              <a:rPr lang="bs-Latn-BA" sz="1600" b="1" dirty="0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mentioned Decision of BiH Council of Ministers</a:t>
            </a:r>
            <a:endParaRPr lang="bs-Latn-BA" sz="1600" b="1" dirty="0">
              <a:solidFill>
                <a:srgbClr val="2D2D8A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Straight Connector 5"/>
          <p:cNvSpPr/>
          <p:nvPr/>
        </p:nvSpPr>
        <p:spPr>
          <a:xfrm>
            <a:off x="774359" y="6033960"/>
            <a:ext cx="8406001" cy="0"/>
          </a:xfrm>
          <a:prstGeom prst="line">
            <a:avLst/>
          </a:prstGeom>
          <a:noFill/>
          <a:ln w="9360">
            <a:solidFill>
              <a:srgbClr val="16515F"/>
            </a:solidFill>
            <a:custDash>
              <a:ds d="100000" sp="100000"/>
            </a:custDash>
          </a:ln>
        </p:spPr>
        <p:txBody>
          <a:bodyPr vert="horz" wrap="square" lIns="90000" tIns="45000" rIns="90000" bIns="45000" anchor="ctr" anchorCtr="1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x-none" sz="1800" b="0" i="0" u="none" strike="noStrike" kern="1200">
              <a:ln>
                <a:noFill/>
              </a:ln>
              <a:latin typeface="Arial" pitchFamily="18"/>
              <a:ea typeface="Lucida Sans Unicode" pitchFamily="2"/>
              <a:cs typeface="Tahoma" pitchFamily="2"/>
            </a:endParaRPr>
          </a:p>
        </p:txBody>
      </p:sp>
      <p:pic>
        <p:nvPicPr>
          <p:cNvPr id="7" name="Picture 7"/>
          <p:cNvPicPr>
            <a:picLocks noChangeAspect="1"/>
          </p:cNvPicPr>
          <p:nvPr/>
        </p:nvPicPr>
        <p:blipFill>
          <a:blip r:embed="rId2" cstate="print">
            <a:lum/>
            <a:alphaModFix/>
          </a:blip>
          <a:srcRect/>
          <a:stretch>
            <a:fillRect/>
          </a:stretch>
        </p:blipFill>
        <p:spPr>
          <a:xfrm>
            <a:off x="6204600" y="6149519"/>
            <a:ext cx="482400" cy="590040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Rectangle 2"/>
          <p:cNvSpPr/>
          <p:nvPr/>
        </p:nvSpPr>
        <p:spPr>
          <a:xfrm>
            <a:off x="6687000" y="6120542"/>
            <a:ext cx="2384639" cy="76200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compatLnSpc="0"/>
          <a:lstStyle/>
          <a:p>
            <a:pPr marL="0" marR="0" lvl="0" indent="0" algn="ctr" rtl="0" hangingPunct="1">
              <a:spcBef>
                <a:spcPts val="0"/>
              </a:spcBef>
              <a:spcAft>
                <a:spcPts val="601"/>
              </a:spcAft>
              <a:buNone/>
              <a:tabLst/>
            </a:pPr>
            <a:r>
              <a:rPr lang="bs-Latn-BA" sz="1100" b="1" i="0" u="none" strike="noStrike" smtClean="0">
                <a:solidFill>
                  <a:srgbClr val="16515F"/>
                </a:solidFill>
                <a:latin typeface="Arial" pitchFamily="34"/>
                <a:ea typeface="Lucida Sans Unicode" pitchFamily="2"/>
                <a:cs typeface="Arial" pitchFamily="34"/>
              </a:rPr>
              <a:t>BOSNIA </a:t>
            </a:r>
            <a:r>
              <a:rPr lang="bs-Latn-BA" sz="1100" b="1" smtClean="0">
                <a:solidFill>
                  <a:srgbClr val="16515F"/>
                </a:solidFill>
                <a:latin typeface="Arial" pitchFamily="34"/>
                <a:ea typeface="Lucida Sans Unicode" pitchFamily="2"/>
                <a:cs typeface="Arial" pitchFamily="34"/>
              </a:rPr>
              <a:t>AND</a:t>
            </a:r>
            <a:r>
              <a:rPr lang="bs-Latn-BA" sz="1100" b="1" i="0" u="none" strike="noStrike" smtClean="0">
                <a:solidFill>
                  <a:srgbClr val="16515F"/>
                </a:solidFill>
                <a:latin typeface="Arial" pitchFamily="34"/>
                <a:ea typeface="Lucida Sans Unicode" pitchFamily="2"/>
                <a:cs typeface="Arial" pitchFamily="34"/>
              </a:rPr>
              <a:t> HERZEGOVINA</a:t>
            </a:r>
          </a:p>
          <a:p>
            <a:pPr marL="0" marR="0" lvl="0" indent="0" algn="ctr" rtl="0" hangingPunct="1">
              <a:spcBef>
                <a:spcPts val="0"/>
              </a:spcBef>
              <a:spcAft>
                <a:spcPts val="601"/>
              </a:spcAft>
              <a:buNone/>
              <a:tabLst/>
            </a:pPr>
            <a:r>
              <a:rPr lang="sr-Latn-RS" sz="1100" b="1" err="1" smtClean="0">
                <a:solidFill>
                  <a:srgbClr val="16515F"/>
                </a:solidFill>
                <a:latin typeface="Arial" pitchFamily="34"/>
                <a:ea typeface="Lucida Sans Unicode" pitchFamily="2"/>
                <a:cs typeface="Arial" pitchFamily="34"/>
              </a:rPr>
              <a:t>Ministry</a:t>
            </a:r>
            <a:r>
              <a:rPr lang="sr-Latn-RS" sz="1100" b="1" smtClean="0">
                <a:solidFill>
                  <a:srgbClr val="16515F"/>
                </a:solidFill>
                <a:latin typeface="Arial" pitchFamily="34"/>
                <a:ea typeface="Lucida Sans Unicode" pitchFamily="2"/>
                <a:cs typeface="Arial" pitchFamily="34"/>
              </a:rPr>
              <a:t> of </a:t>
            </a:r>
            <a:r>
              <a:rPr lang="sr-Latn-RS" sz="1100" b="1" err="1" smtClean="0">
                <a:solidFill>
                  <a:srgbClr val="16515F"/>
                </a:solidFill>
                <a:latin typeface="Arial" pitchFamily="34"/>
                <a:ea typeface="Lucida Sans Unicode" pitchFamily="2"/>
                <a:cs typeface="Arial" pitchFamily="34"/>
              </a:rPr>
              <a:t>Finance</a:t>
            </a:r>
            <a:r>
              <a:rPr lang="sr-Latn-RS" sz="1100" b="1" smtClean="0">
                <a:solidFill>
                  <a:srgbClr val="16515F"/>
                </a:solidFill>
                <a:latin typeface="Arial" pitchFamily="34"/>
                <a:ea typeface="Lucida Sans Unicode" pitchFamily="2"/>
                <a:cs typeface="Arial" pitchFamily="34"/>
              </a:rPr>
              <a:t> </a:t>
            </a:r>
            <a:r>
              <a:rPr lang="sr-Latn-RS" sz="1100" b="1" err="1" smtClean="0">
                <a:solidFill>
                  <a:srgbClr val="16515F"/>
                </a:solidFill>
                <a:latin typeface="Arial" pitchFamily="34"/>
                <a:ea typeface="Lucida Sans Unicode" pitchFamily="2"/>
                <a:cs typeface="Arial" pitchFamily="34"/>
              </a:rPr>
              <a:t>and</a:t>
            </a:r>
            <a:r>
              <a:rPr lang="sr-Latn-RS" sz="1100" b="1" smtClean="0">
                <a:solidFill>
                  <a:srgbClr val="16515F"/>
                </a:solidFill>
                <a:latin typeface="Arial" pitchFamily="34"/>
                <a:ea typeface="Lucida Sans Unicode" pitchFamily="2"/>
                <a:cs typeface="Arial" pitchFamily="34"/>
              </a:rPr>
              <a:t> </a:t>
            </a:r>
            <a:r>
              <a:rPr lang="sr-Latn-RS" sz="1100" b="1" err="1" smtClean="0">
                <a:solidFill>
                  <a:srgbClr val="16515F"/>
                </a:solidFill>
                <a:latin typeface="Arial" pitchFamily="34"/>
                <a:ea typeface="Lucida Sans Unicode" pitchFamily="2"/>
                <a:cs typeface="Arial" pitchFamily="34"/>
              </a:rPr>
              <a:t>Treasury</a:t>
            </a:r>
            <a:endParaRPr lang="x-none" sz="1100" b="1" i="0" u="none" strike="noStrike">
              <a:solidFill>
                <a:srgbClr val="16515F"/>
              </a:solidFill>
              <a:latin typeface="Arial" pitchFamily="34"/>
              <a:ea typeface="Lucida Sans Unicode" pitchFamily="2"/>
              <a:cs typeface="Arial" pitchFamily="34"/>
            </a:endParaRPr>
          </a:p>
          <a:p>
            <a:pPr marL="0" marR="0" lvl="0" indent="0" algn="ctr" rtl="0" hangingPunct="1">
              <a:lnSpc>
                <a:spcPct val="125000"/>
              </a:lnSpc>
              <a:spcBef>
                <a:spcPts val="0"/>
              </a:spcBef>
              <a:spcAft>
                <a:spcPts val="601"/>
              </a:spcAft>
              <a:buNone/>
              <a:tabLst>
                <a:tab pos="0" algn="l"/>
                <a:tab pos="447840" algn="l"/>
                <a:tab pos="896759" algn="l"/>
                <a:tab pos="1346040" algn="l"/>
                <a:tab pos="1795320" algn="l"/>
                <a:tab pos="2244600" algn="l"/>
                <a:tab pos="2693880" algn="l"/>
                <a:tab pos="3143159" algn="l"/>
                <a:tab pos="3592440" algn="l"/>
                <a:tab pos="4041719" algn="l"/>
                <a:tab pos="4491000" algn="l"/>
                <a:tab pos="4940280" algn="l"/>
                <a:tab pos="5389560" algn="l"/>
                <a:tab pos="5838840" algn="l"/>
                <a:tab pos="6288120" algn="l"/>
                <a:tab pos="6737400" algn="l"/>
                <a:tab pos="7186679" algn="l"/>
                <a:tab pos="7635960" algn="l"/>
                <a:tab pos="8085240" algn="l"/>
                <a:tab pos="8534520" algn="l"/>
                <a:tab pos="8983800" algn="l"/>
              </a:tabLst>
            </a:pPr>
            <a:endParaRPr lang="x-none" sz="1100" b="1" i="0" u="none" strike="noStrike">
              <a:solidFill>
                <a:srgbClr val="16515F"/>
              </a:solidFill>
              <a:latin typeface="Arial" pitchFamily="34"/>
              <a:ea typeface="Lucida Sans Unicode" pitchFamily="2"/>
              <a:cs typeface="Arial" pitchFamily="34"/>
            </a:endParaRPr>
          </a:p>
          <a:p>
            <a:pPr marL="0" marR="0" lvl="0" indent="0" algn="ctr" rtl="0" hangingPunct="1">
              <a:lnSpc>
                <a:spcPct val="125000"/>
              </a:lnSpc>
              <a:spcBef>
                <a:spcPts val="0"/>
              </a:spcBef>
              <a:spcAft>
                <a:spcPts val="601"/>
              </a:spcAft>
              <a:buNone/>
              <a:tabLst>
                <a:tab pos="0" algn="l"/>
                <a:tab pos="447840" algn="l"/>
                <a:tab pos="896759" algn="l"/>
                <a:tab pos="1346040" algn="l"/>
                <a:tab pos="1795320" algn="l"/>
                <a:tab pos="2244600" algn="l"/>
                <a:tab pos="2693880" algn="l"/>
                <a:tab pos="3143159" algn="l"/>
                <a:tab pos="3592440" algn="l"/>
                <a:tab pos="4041719" algn="l"/>
                <a:tab pos="4491000" algn="l"/>
                <a:tab pos="4940280" algn="l"/>
                <a:tab pos="5389560" algn="l"/>
                <a:tab pos="5838840" algn="l"/>
                <a:tab pos="6288120" algn="l"/>
                <a:tab pos="6737400" algn="l"/>
                <a:tab pos="7186679" algn="l"/>
                <a:tab pos="7635960" algn="l"/>
                <a:tab pos="8085240" algn="l"/>
                <a:tab pos="8534520" algn="l"/>
                <a:tab pos="8983800" algn="l"/>
              </a:tabLst>
            </a:pPr>
            <a:endParaRPr lang="x-none" sz="1100" b="1" i="0" u="none" strike="noStrike">
              <a:solidFill>
                <a:srgbClr val="16515F"/>
              </a:solidFill>
              <a:latin typeface="Arial" pitchFamily="34"/>
              <a:ea typeface="Lucida Sans Unicode" pitchFamily="2"/>
              <a:cs typeface="Arial" pitchFamily="34"/>
            </a:endParaRPr>
          </a:p>
        </p:txBody>
      </p:sp>
    </p:spTree>
    <p:extLst>
      <p:ext uri="{BB962C8B-B14F-4D97-AF65-F5344CB8AC3E}">
        <p14:creationId xmlns:p14="http://schemas.microsoft.com/office/powerpoint/2010/main" val="230572875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762000"/>
            <a:ext cx="8229600" cy="5245291"/>
          </a:xfrm>
        </p:spPr>
        <p:txBody>
          <a:bodyPr>
            <a:normAutofit/>
          </a:bodyPr>
          <a:lstStyle/>
          <a:p>
            <a:pPr>
              <a:buClr>
                <a:srgbClr val="2D2D8A"/>
              </a:buClr>
              <a:buFont typeface="Wingdings" panose="05000000000000000000" pitchFamily="2" charset="2"/>
              <a:buChar char="q"/>
            </a:pPr>
            <a:endParaRPr lang="bs-Latn-BA" sz="1600" b="1" dirty="0" smtClean="0">
              <a:solidFill>
                <a:srgbClr val="2D2D8A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buClr>
                <a:srgbClr val="2D2D8A"/>
              </a:buClr>
              <a:buFont typeface="Wingdings" panose="05000000000000000000" pitchFamily="2" charset="2"/>
              <a:buChar char="q"/>
            </a:pPr>
            <a:r>
              <a:rPr lang="bs-Latn-BA" sz="1600" b="1" dirty="0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Bosnia </a:t>
            </a:r>
            <a:r>
              <a:rPr lang="bs-Latn-BA" sz="1600" b="1" dirty="0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and Herzegovina and Delegation of the European Union in BIH agreed </a:t>
            </a:r>
            <a:r>
              <a:rPr lang="bs-Latn-BA" sz="1600" b="1" u="sng" dirty="0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to reallocate IPA funds </a:t>
            </a:r>
            <a:r>
              <a:rPr lang="bs-Latn-BA" sz="1600" b="1" u="sng" dirty="0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amounting 43,52 million EUR </a:t>
            </a:r>
            <a:r>
              <a:rPr lang="bs-Latn-BA" sz="1600" b="1" u="sng" dirty="0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for flood recovery </a:t>
            </a:r>
            <a:r>
              <a:rPr lang="bs-Latn-BA" sz="1600" b="1" dirty="0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(</a:t>
            </a:r>
            <a:r>
              <a:rPr lang="bs-Latn-BA" sz="1600" b="1" dirty="0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implementer </a:t>
            </a:r>
            <a:r>
              <a:rPr lang="bs-Latn-BA" sz="1600" b="1" dirty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UNDP</a:t>
            </a:r>
            <a:r>
              <a:rPr lang="bs-Latn-BA" sz="1600" b="1" dirty="0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) </a:t>
            </a:r>
          </a:p>
          <a:p>
            <a:pPr>
              <a:buClr>
                <a:srgbClr val="2D2D8A"/>
              </a:buClr>
              <a:buFont typeface="Wingdings" panose="05000000000000000000" pitchFamily="2" charset="2"/>
              <a:buChar char="q"/>
            </a:pPr>
            <a:endParaRPr lang="bs-Latn-BA" sz="1600" b="1" dirty="0">
              <a:solidFill>
                <a:srgbClr val="2D2D8A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spcAft>
                <a:spcPts val="2400"/>
              </a:spcAft>
              <a:buClr>
                <a:srgbClr val="2D2D8A"/>
              </a:buClr>
              <a:buFont typeface="Wingdings" panose="05000000000000000000" pitchFamily="2" charset="2"/>
              <a:buChar char="q"/>
            </a:pPr>
            <a:r>
              <a:rPr lang="vi-VN" sz="1600" b="1" dirty="0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Minis</a:t>
            </a:r>
            <a:r>
              <a:rPr lang="bs-Latn-BA" sz="1600" b="1" dirty="0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try of F</a:t>
            </a:r>
            <a:r>
              <a:rPr lang="vi-VN" sz="1600" b="1" dirty="0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inan</a:t>
            </a:r>
            <a:r>
              <a:rPr lang="bs-Latn-BA" sz="1600" b="1" dirty="0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ce and T</a:t>
            </a:r>
            <a:r>
              <a:rPr lang="vi-VN" sz="1600" b="1" dirty="0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</a:t>
            </a:r>
            <a:r>
              <a:rPr lang="bs-Latn-BA" sz="1600" b="1" dirty="0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asury, upon the request of </a:t>
            </a:r>
            <a:r>
              <a:rPr lang="vi-VN" sz="1600" b="1" dirty="0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Federa</a:t>
            </a:r>
            <a:r>
              <a:rPr lang="bs-Latn-BA" sz="1600" b="1" dirty="0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tion of BiH</a:t>
            </a:r>
            <a:r>
              <a:rPr lang="vi-VN" sz="1600" b="1" dirty="0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</a:t>
            </a:r>
            <a:r>
              <a:rPr lang="vi-VN" sz="1600" b="1" dirty="0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Republik</a:t>
            </a:r>
            <a:r>
              <a:rPr lang="bs-Latn-BA" sz="1600" b="1" dirty="0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</a:t>
            </a:r>
            <a:r>
              <a:rPr lang="vi-VN" sz="1600" b="1" dirty="0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Srpsk</a:t>
            </a:r>
            <a:r>
              <a:rPr lang="bs-Latn-BA" sz="1600" b="1" dirty="0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 and</a:t>
            </a:r>
            <a:r>
              <a:rPr lang="vi-VN" sz="1600" b="1" dirty="0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Br</a:t>
            </a:r>
            <a:r>
              <a:rPr lang="bs-Latn-BA" sz="1600" b="1" dirty="0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</a:t>
            </a:r>
            <a:r>
              <a:rPr lang="vi-VN" sz="1600" b="1" dirty="0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ko Distri</a:t>
            </a:r>
            <a:r>
              <a:rPr lang="bs-Latn-BA" sz="1600" b="1" dirty="0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ct</a:t>
            </a:r>
            <a:r>
              <a:rPr lang="vi-VN" sz="1600" b="1" dirty="0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vi-VN" sz="1600" b="1" dirty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BiH, </a:t>
            </a:r>
            <a:r>
              <a:rPr lang="bs-Latn-BA" sz="1600" b="1" dirty="0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has sought the assistance from The World bank, </a:t>
            </a:r>
            <a:r>
              <a:rPr lang="en-GB" sz="1600" b="1" dirty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 order </a:t>
            </a:r>
            <a:r>
              <a:rPr lang="bs-Latn-BA" sz="1600" b="1" dirty="0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to undertake </a:t>
            </a:r>
            <a:r>
              <a:rPr lang="en-GB" sz="1600" b="1" dirty="0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urgent </a:t>
            </a:r>
            <a:r>
              <a:rPr lang="bs-Latn-BA" sz="1600" b="1" dirty="0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actions </a:t>
            </a:r>
            <a:r>
              <a:rPr lang="bs-Latn-BA" sz="1600" b="1" dirty="0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for </a:t>
            </a:r>
            <a:r>
              <a:rPr lang="bs-Latn-BA" sz="1600" b="1" dirty="0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flood recovery </a:t>
            </a:r>
            <a:r>
              <a:rPr lang="bs-Latn-BA" sz="1600" b="1" dirty="0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endParaRPr lang="bs-Latn-BA" sz="1600" b="1" dirty="0" smtClean="0">
              <a:solidFill>
                <a:srgbClr val="2D2D8A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357188" indent="0">
              <a:spcBef>
                <a:spcPts val="0"/>
              </a:spcBef>
              <a:spcAft>
                <a:spcPts val="1200"/>
              </a:spcAft>
              <a:buClr>
                <a:srgbClr val="2D2D8A"/>
              </a:buClr>
              <a:buNone/>
            </a:pPr>
            <a:r>
              <a:rPr lang="bs-Latn-BA" sz="1600" b="1" u="sng" dirty="0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Agreement </a:t>
            </a:r>
            <a:r>
              <a:rPr lang="bs-Latn-BA" sz="1600" b="1" u="sng" dirty="0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on</a:t>
            </a:r>
            <a:r>
              <a:rPr lang="vi-VN" sz="1600" b="1" u="sng" dirty="0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finan</a:t>
            </a:r>
            <a:r>
              <a:rPr lang="bs-Latn-BA" sz="1600" b="1" u="sng" dirty="0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cing</a:t>
            </a:r>
            <a:r>
              <a:rPr lang="vi-VN" sz="1600" b="1" u="sng" dirty="0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bs-Latn-BA" sz="1600" b="1" u="sng" dirty="0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„Floods Emergency Recovery P</a:t>
            </a:r>
            <a:r>
              <a:rPr lang="vi-VN" sz="1600" b="1" u="sng" dirty="0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roje</a:t>
            </a:r>
            <a:r>
              <a:rPr lang="bs-Latn-BA" sz="1600" b="1" u="sng" dirty="0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ct</a:t>
            </a:r>
            <a:r>
              <a:rPr lang="bs-Latn-BA" sz="1600" b="1" dirty="0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“</a:t>
            </a:r>
          </a:p>
          <a:p>
            <a:pPr marL="357188" indent="0">
              <a:spcBef>
                <a:spcPts val="0"/>
              </a:spcBef>
              <a:spcAft>
                <a:spcPts val="1200"/>
              </a:spcAft>
              <a:buClr>
                <a:srgbClr val="2D2D8A"/>
              </a:buClr>
              <a:buNone/>
            </a:pPr>
            <a:r>
              <a:rPr lang="bs-Latn-BA" sz="1600" b="1" dirty="0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between</a:t>
            </a:r>
            <a:r>
              <a:rPr lang="vi-VN" sz="1600" b="1" dirty="0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bs-Latn-BA" sz="1600" b="1" dirty="0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BiH and International Development </a:t>
            </a:r>
            <a:r>
              <a:rPr lang="bs-Latn-BA" sz="1600" b="1" dirty="0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Association </a:t>
            </a:r>
            <a:r>
              <a:rPr lang="bs-Latn-BA" sz="1600" b="1" dirty="0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(</a:t>
            </a:r>
            <a:r>
              <a:rPr lang="vi-VN" sz="1600" b="1" dirty="0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IDA</a:t>
            </a:r>
            <a:r>
              <a:rPr lang="bs-Latn-BA" sz="1600" b="1" dirty="0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)</a:t>
            </a:r>
            <a:r>
              <a:rPr lang="vi-VN" sz="1600" b="1" dirty="0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bs-Latn-BA" sz="1600" b="1" dirty="0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</a:p>
          <a:p>
            <a:pPr marL="363538" indent="0">
              <a:spcBef>
                <a:spcPts val="0"/>
              </a:spcBef>
              <a:buClr>
                <a:srgbClr val="2D2D8A"/>
              </a:buClr>
              <a:buNone/>
            </a:pPr>
            <a:r>
              <a:rPr lang="bs-Latn-BA" sz="1600" b="1" u="sng" dirty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</a:t>
            </a:r>
            <a:r>
              <a:rPr lang="bs-Latn-BA" sz="1600" b="1" u="sng" dirty="0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oncluded on </a:t>
            </a:r>
            <a:r>
              <a:rPr lang="bs-Latn-BA" sz="1600" b="1" u="sng" dirty="0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21 July </a:t>
            </a:r>
            <a:r>
              <a:rPr lang="vi-VN" sz="1600" b="1" u="sng" dirty="0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201</a:t>
            </a:r>
            <a:r>
              <a:rPr lang="bs-Latn-BA" sz="1600" b="1" u="sng" dirty="0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4, </a:t>
            </a:r>
            <a:r>
              <a:rPr lang="vi-VN" sz="1600" b="1" u="sng" dirty="0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ratifi</a:t>
            </a:r>
            <a:r>
              <a:rPr lang="bs-Latn-BA" sz="1600" b="1" u="sng" dirty="0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ed and o</a:t>
            </a:r>
            <a:r>
              <a:rPr lang="vi-VN" sz="1600" b="1" u="sng" dirty="0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per</a:t>
            </a:r>
            <a:r>
              <a:rPr lang="bs-Latn-BA" sz="1600" b="1" u="sng" dirty="0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ational </a:t>
            </a:r>
            <a:r>
              <a:rPr lang="bs-Latn-BA" sz="1600" b="1" u="sng" dirty="0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on Sept.2014  </a:t>
            </a:r>
            <a:endParaRPr lang="bs-Latn-BA" sz="1600" b="1" u="sng" dirty="0" smtClean="0">
              <a:solidFill>
                <a:srgbClr val="2D2D8A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539750" indent="-177800">
              <a:spcBef>
                <a:spcPts val="0"/>
              </a:spcBef>
              <a:spcAft>
                <a:spcPts val="1200"/>
              </a:spcAft>
              <a:buClr>
                <a:srgbClr val="2D2D8A"/>
              </a:buClr>
              <a:buNone/>
            </a:pPr>
            <a:r>
              <a:rPr lang="bs-Latn-BA" sz="1600" b="1" dirty="0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Credit </a:t>
            </a:r>
            <a:r>
              <a:rPr lang="bs-Latn-BA" sz="1600" b="1" dirty="0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value 65,00 million SDR </a:t>
            </a:r>
            <a:r>
              <a:rPr lang="bs-Latn-BA" sz="1600" b="1" dirty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(</a:t>
            </a:r>
            <a:r>
              <a:rPr lang="bs-Latn-BA" sz="1600" b="1" dirty="0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equiv. </a:t>
            </a:r>
            <a:r>
              <a:rPr lang="bs-Latn-BA" sz="1600" b="1" dirty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to 100,00 million US$) </a:t>
            </a:r>
            <a:endParaRPr lang="bs-Latn-BA" sz="1600" b="1" dirty="0" smtClean="0">
              <a:solidFill>
                <a:srgbClr val="2D2D8A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539750" indent="-177800">
              <a:spcBef>
                <a:spcPts val="0"/>
              </a:spcBef>
              <a:buClr>
                <a:srgbClr val="2D2D8A"/>
              </a:buClr>
              <a:buNone/>
            </a:pPr>
            <a:r>
              <a:rPr lang="bs-Latn-BA" sz="1600" b="1" dirty="0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Allocation of funds: </a:t>
            </a:r>
            <a:r>
              <a:rPr lang="bs-Latn-BA" sz="1600" b="1" dirty="0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Federation of BiH and </a:t>
            </a:r>
            <a:r>
              <a:rPr lang="bs-Latn-BA" sz="1600" b="1" dirty="0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Republika </a:t>
            </a:r>
            <a:r>
              <a:rPr lang="bs-Latn-BA" sz="1600" b="1" dirty="0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Srpska 47,5</a:t>
            </a:r>
            <a:r>
              <a:rPr lang="bs-Latn-BA" sz="1600" b="1" dirty="0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%</a:t>
            </a:r>
          </a:p>
          <a:p>
            <a:pPr marL="539750" indent="-177800">
              <a:spcBef>
                <a:spcPts val="0"/>
              </a:spcBef>
              <a:buClr>
                <a:srgbClr val="2D2D8A"/>
              </a:buClr>
              <a:buNone/>
            </a:pPr>
            <a:r>
              <a:rPr lang="bs-Latn-BA" sz="1600" b="1" dirty="0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each and 5% for Brcko District BiH</a:t>
            </a:r>
            <a:endParaRPr lang="bs-Latn-BA" sz="1600" b="1" dirty="0">
              <a:solidFill>
                <a:srgbClr val="2D2D8A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Straight Connector 5"/>
          <p:cNvSpPr/>
          <p:nvPr/>
        </p:nvSpPr>
        <p:spPr>
          <a:xfrm>
            <a:off x="774359" y="6033960"/>
            <a:ext cx="8406001" cy="0"/>
          </a:xfrm>
          <a:prstGeom prst="line">
            <a:avLst/>
          </a:prstGeom>
          <a:noFill/>
          <a:ln w="9360">
            <a:solidFill>
              <a:srgbClr val="16515F"/>
            </a:solidFill>
            <a:custDash>
              <a:ds d="100000" sp="100000"/>
            </a:custDash>
          </a:ln>
        </p:spPr>
        <p:txBody>
          <a:bodyPr vert="horz" wrap="square" lIns="90000" tIns="45000" rIns="90000" bIns="45000" anchor="ctr" anchorCtr="1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x-none" sz="1800" b="0" i="0" u="none" strike="noStrike" kern="1200">
              <a:ln>
                <a:noFill/>
              </a:ln>
              <a:latin typeface="Arial" pitchFamily="18"/>
              <a:ea typeface="Lucida Sans Unicode" pitchFamily="2"/>
              <a:cs typeface="Tahoma" pitchFamily="2"/>
            </a:endParaRPr>
          </a:p>
        </p:txBody>
      </p:sp>
      <p:pic>
        <p:nvPicPr>
          <p:cNvPr id="7" name="Picture 7"/>
          <p:cNvPicPr>
            <a:picLocks noChangeAspect="1"/>
          </p:cNvPicPr>
          <p:nvPr/>
        </p:nvPicPr>
        <p:blipFill>
          <a:blip r:embed="rId2" cstate="print">
            <a:lum/>
            <a:alphaModFix/>
          </a:blip>
          <a:srcRect/>
          <a:stretch>
            <a:fillRect/>
          </a:stretch>
        </p:blipFill>
        <p:spPr>
          <a:xfrm>
            <a:off x="6204600" y="6149519"/>
            <a:ext cx="482400" cy="590040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Rectangle 2"/>
          <p:cNvSpPr/>
          <p:nvPr/>
        </p:nvSpPr>
        <p:spPr>
          <a:xfrm>
            <a:off x="6687000" y="6120542"/>
            <a:ext cx="2384639" cy="76200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compatLnSpc="0"/>
          <a:lstStyle/>
          <a:p>
            <a:pPr marL="0" marR="0" lvl="0" indent="0" algn="ctr" rtl="0" hangingPunct="1">
              <a:spcBef>
                <a:spcPts val="0"/>
              </a:spcBef>
              <a:spcAft>
                <a:spcPts val="601"/>
              </a:spcAft>
              <a:buNone/>
              <a:tabLst/>
            </a:pPr>
            <a:r>
              <a:rPr lang="bs-Latn-BA" sz="1100" b="1" i="0" u="none" strike="noStrike" smtClean="0">
                <a:solidFill>
                  <a:srgbClr val="16515F"/>
                </a:solidFill>
                <a:latin typeface="Arial" pitchFamily="34"/>
                <a:ea typeface="Lucida Sans Unicode" pitchFamily="2"/>
                <a:cs typeface="Arial" pitchFamily="34"/>
              </a:rPr>
              <a:t>BOSNIA </a:t>
            </a:r>
            <a:r>
              <a:rPr lang="bs-Latn-BA" sz="1100" b="1" smtClean="0">
                <a:solidFill>
                  <a:srgbClr val="16515F"/>
                </a:solidFill>
                <a:latin typeface="Arial" pitchFamily="34"/>
                <a:ea typeface="Lucida Sans Unicode" pitchFamily="2"/>
                <a:cs typeface="Arial" pitchFamily="34"/>
              </a:rPr>
              <a:t>AND</a:t>
            </a:r>
            <a:r>
              <a:rPr lang="bs-Latn-BA" sz="1100" b="1" i="0" u="none" strike="noStrike" smtClean="0">
                <a:solidFill>
                  <a:srgbClr val="16515F"/>
                </a:solidFill>
                <a:latin typeface="Arial" pitchFamily="34"/>
                <a:ea typeface="Lucida Sans Unicode" pitchFamily="2"/>
                <a:cs typeface="Arial" pitchFamily="34"/>
              </a:rPr>
              <a:t> HERZEGOVINA</a:t>
            </a:r>
          </a:p>
          <a:p>
            <a:pPr marL="0" marR="0" lvl="0" indent="0" algn="ctr" rtl="0" hangingPunct="1">
              <a:spcBef>
                <a:spcPts val="0"/>
              </a:spcBef>
              <a:spcAft>
                <a:spcPts val="601"/>
              </a:spcAft>
              <a:buNone/>
              <a:tabLst/>
            </a:pPr>
            <a:r>
              <a:rPr lang="sr-Latn-RS" sz="1100" b="1" err="1" smtClean="0">
                <a:solidFill>
                  <a:srgbClr val="16515F"/>
                </a:solidFill>
                <a:latin typeface="Arial" pitchFamily="34"/>
                <a:ea typeface="Lucida Sans Unicode" pitchFamily="2"/>
                <a:cs typeface="Arial" pitchFamily="34"/>
              </a:rPr>
              <a:t>Ministry</a:t>
            </a:r>
            <a:r>
              <a:rPr lang="sr-Latn-RS" sz="1100" b="1" smtClean="0">
                <a:solidFill>
                  <a:srgbClr val="16515F"/>
                </a:solidFill>
                <a:latin typeface="Arial" pitchFamily="34"/>
                <a:ea typeface="Lucida Sans Unicode" pitchFamily="2"/>
                <a:cs typeface="Arial" pitchFamily="34"/>
              </a:rPr>
              <a:t> of </a:t>
            </a:r>
            <a:r>
              <a:rPr lang="sr-Latn-RS" sz="1100" b="1" err="1" smtClean="0">
                <a:solidFill>
                  <a:srgbClr val="16515F"/>
                </a:solidFill>
                <a:latin typeface="Arial" pitchFamily="34"/>
                <a:ea typeface="Lucida Sans Unicode" pitchFamily="2"/>
                <a:cs typeface="Arial" pitchFamily="34"/>
              </a:rPr>
              <a:t>Finance</a:t>
            </a:r>
            <a:r>
              <a:rPr lang="sr-Latn-RS" sz="1100" b="1" smtClean="0">
                <a:solidFill>
                  <a:srgbClr val="16515F"/>
                </a:solidFill>
                <a:latin typeface="Arial" pitchFamily="34"/>
                <a:ea typeface="Lucida Sans Unicode" pitchFamily="2"/>
                <a:cs typeface="Arial" pitchFamily="34"/>
              </a:rPr>
              <a:t> </a:t>
            </a:r>
            <a:r>
              <a:rPr lang="sr-Latn-RS" sz="1100" b="1" err="1" smtClean="0">
                <a:solidFill>
                  <a:srgbClr val="16515F"/>
                </a:solidFill>
                <a:latin typeface="Arial" pitchFamily="34"/>
                <a:ea typeface="Lucida Sans Unicode" pitchFamily="2"/>
                <a:cs typeface="Arial" pitchFamily="34"/>
              </a:rPr>
              <a:t>and</a:t>
            </a:r>
            <a:r>
              <a:rPr lang="sr-Latn-RS" sz="1100" b="1" smtClean="0">
                <a:solidFill>
                  <a:srgbClr val="16515F"/>
                </a:solidFill>
                <a:latin typeface="Arial" pitchFamily="34"/>
                <a:ea typeface="Lucida Sans Unicode" pitchFamily="2"/>
                <a:cs typeface="Arial" pitchFamily="34"/>
              </a:rPr>
              <a:t> </a:t>
            </a:r>
            <a:r>
              <a:rPr lang="sr-Latn-RS" sz="1100" b="1" err="1" smtClean="0">
                <a:solidFill>
                  <a:srgbClr val="16515F"/>
                </a:solidFill>
                <a:latin typeface="Arial" pitchFamily="34"/>
                <a:ea typeface="Lucida Sans Unicode" pitchFamily="2"/>
                <a:cs typeface="Arial" pitchFamily="34"/>
              </a:rPr>
              <a:t>Treasury</a:t>
            </a:r>
            <a:endParaRPr lang="x-none" sz="1100" b="1" i="0" u="none" strike="noStrike">
              <a:solidFill>
                <a:srgbClr val="16515F"/>
              </a:solidFill>
              <a:latin typeface="Arial" pitchFamily="34"/>
              <a:ea typeface="Lucida Sans Unicode" pitchFamily="2"/>
              <a:cs typeface="Arial" pitchFamily="34"/>
            </a:endParaRPr>
          </a:p>
          <a:p>
            <a:pPr marL="0" marR="0" lvl="0" indent="0" algn="ctr" rtl="0" hangingPunct="1">
              <a:lnSpc>
                <a:spcPct val="125000"/>
              </a:lnSpc>
              <a:spcBef>
                <a:spcPts val="0"/>
              </a:spcBef>
              <a:spcAft>
                <a:spcPts val="601"/>
              </a:spcAft>
              <a:buNone/>
              <a:tabLst>
                <a:tab pos="0" algn="l"/>
                <a:tab pos="447840" algn="l"/>
                <a:tab pos="896759" algn="l"/>
                <a:tab pos="1346040" algn="l"/>
                <a:tab pos="1795320" algn="l"/>
                <a:tab pos="2244600" algn="l"/>
                <a:tab pos="2693880" algn="l"/>
                <a:tab pos="3143159" algn="l"/>
                <a:tab pos="3592440" algn="l"/>
                <a:tab pos="4041719" algn="l"/>
                <a:tab pos="4491000" algn="l"/>
                <a:tab pos="4940280" algn="l"/>
                <a:tab pos="5389560" algn="l"/>
                <a:tab pos="5838840" algn="l"/>
                <a:tab pos="6288120" algn="l"/>
                <a:tab pos="6737400" algn="l"/>
                <a:tab pos="7186679" algn="l"/>
                <a:tab pos="7635960" algn="l"/>
                <a:tab pos="8085240" algn="l"/>
                <a:tab pos="8534520" algn="l"/>
                <a:tab pos="8983800" algn="l"/>
              </a:tabLst>
            </a:pPr>
            <a:endParaRPr lang="x-none" sz="1100" b="1" i="0" u="none" strike="noStrike">
              <a:solidFill>
                <a:srgbClr val="16515F"/>
              </a:solidFill>
              <a:latin typeface="Arial" pitchFamily="34"/>
              <a:ea typeface="Lucida Sans Unicode" pitchFamily="2"/>
              <a:cs typeface="Arial" pitchFamily="34"/>
            </a:endParaRPr>
          </a:p>
          <a:p>
            <a:pPr marL="0" marR="0" lvl="0" indent="0" algn="ctr" rtl="0" hangingPunct="1">
              <a:lnSpc>
                <a:spcPct val="125000"/>
              </a:lnSpc>
              <a:spcBef>
                <a:spcPts val="0"/>
              </a:spcBef>
              <a:spcAft>
                <a:spcPts val="601"/>
              </a:spcAft>
              <a:buNone/>
              <a:tabLst>
                <a:tab pos="0" algn="l"/>
                <a:tab pos="447840" algn="l"/>
                <a:tab pos="896759" algn="l"/>
                <a:tab pos="1346040" algn="l"/>
                <a:tab pos="1795320" algn="l"/>
                <a:tab pos="2244600" algn="l"/>
                <a:tab pos="2693880" algn="l"/>
                <a:tab pos="3143159" algn="l"/>
                <a:tab pos="3592440" algn="l"/>
                <a:tab pos="4041719" algn="l"/>
                <a:tab pos="4491000" algn="l"/>
                <a:tab pos="4940280" algn="l"/>
                <a:tab pos="5389560" algn="l"/>
                <a:tab pos="5838840" algn="l"/>
                <a:tab pos="6288120" algn="l"/>
                <a:tab pos="6737400" algn="l"/>
                <a:tab pos="7186679" algn="l"/>
                <a:tab pos="7635960" algn="l"/>
                <a:tab pos="8085240" algn="l"/>
                <a:tab pos="8534520" algn="l"/>
                <a:tab pos="8983800" algn="l"/>
              </a:tabLst>
            </a:pPr>
            <a:endParaRPr lang="x-none" sz="1100" b="1" i="0" u="none" strike="noStrike">
              <a:solidFill>
                <a:srgbClr val="16515F"/>
              </a:solidFill>
              <a:latin typeface="Arial" pitchFamily="34"/>
              <a:ea typeface="Lucida Sans Unicode" pitchFamily="2"/>
              <a:cs typeface="Arial" pitchFamily="34"/>
            </a:endParaRPr>
          </a:p>
        </p:txBody>
      </p:sp>
    </p:spTree>
    <p:extLst>
      <p:ext uri="{BB962C8B-B14F-4D97-AF65-F5344CB8AC3E}">
        <p14:creationId xmlns:p14="http://schemas.microsoft.com/office/powerpoint/2010/main" val="340070162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609600"/>
            <a:ext cx="8229600" cy="5397691"/>
          </a:xfrm>
        </p:spPr>
        <p:txBody>
          <a:bodyPr>
            <a:noAutofit/>
          </a:bodyPr>
          <a:lstStyle/>
          <a:p>
            <a:pPr>
              <a:buClr>
                <a:srgbClr val="2D2D8A"/>
              </a:buClr>
              <a:buFont typeface="Wingdings" panose="05000000000000000000" pitchFamily="2" charset="2"/>
              <a:buChar char="q"/>
            </a:pPr>
            <a:r>
              <a:rPr lang="bs-Latn-BA" sz="1600" b="1" dirty="0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BiH sent an appeal to the International Community for assistance in flood recovery </a:t>
            </a:r>
            <a:r>
              <a:rPr lang="bs-Latn-BA" sz="1600" b="1" dirty="0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 </a:t>
            </a:r>
            <a:r>
              <a:rPr lang="bs-Latn-BA" sz="1600" b="1" dirty="0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BiH</a:t>
            </a:r>
          </a:p>
          <a:p>
            <a:pPr>
              <a:buClr>
                <a:srgbClr val="2D2D8A"/>
              </a:buClr>
              <a:buFont typeface="Wingdings" panose="05000000000000000000" pitchFamily="2" charset="2"/>
              <a:buChar char="q"/>
            </a:pPr>
            <a:endParaRPr lang="bs-Latn-BA" sz="1600" b="1" dirty="0">
              <a:solidFill>
                <a:srgbClr val="2D2D8A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spcAft>
                <a:spcPts val="1200"/>
              </a:spcAft>
              <a:buClr>
                <a:srgbClr val="2D2D8A"/>
              </a:buClr>
              <a:buFont typeface="Wingdings" panose="05000000000000000000" pitchFamily="2" charset="2"/>
              <a:buChar char="q"/>
            </a:pPr>
            <a:r>
              <a:rPr lang="bs-Latn-BA" sz="1600" b="1" dirty="0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Numerous states, international financial institutions, organizations and individuals responded to the appeal </a:t>
            </a:r>
            <a:r>
              <a:rPr lang="bs-Latn-BA" sz="1600" b="1" dirty="0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through</a:t>
            </a:r>
            <a:endParaRPr lang="vi-VN" sz="1600" b="1" dirty="0">
              <a:solidFill>
                <a:srgbClr val="2D2D8A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738187" indent="-285750">
              <a:spcBef>
                <a:spcPts val="0"/>
              </a:spcBef>
              <a:spcAft>
                <a:spcPts val="600"/>
              </a:spcAft>
              <a:buClr>
                <a:srgbClr val="2D2D8A"/>
              </a:buClr>
              <a:buFont typeface="Courier New" panose="02070309020205020404" pitchFamily="49" charset="0"/>
              <a:buChar char="o"/>
            </a:pPr>
            <a:r>
              <a:rPr lang="vi-VN" sz="1600" b="1" dirty="0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</a:t>
            </a:r>
            <a:r>
              <a:rPr lang="bs-Latn-BA" sz="1600" b="1" dirty="0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oviding </a:t>
            </a:r>
            <a:r>
              <a:rPr lang="bs-Latn-BA" sz="1600" b="1" dirty="0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Emergency</a:t>
            </a:r>
            <a:r>
              <a:rPr lang="vi-VN" sz="1600" b="1" dirty="0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</a:t>
            </a:r>
            <a:r>
              <a:rPr lang="bs-Latn-BA" sz="1600" b="1" dirty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</a:t>
            </a:r>
            <a:r>
              <a:rPr lang="vi-VN" sz="1600" b="1" dirty="0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umanitar</a:t>
            </a:r>
            <a:r>
              <a:rPr lang="bs-Latn-BA" sz="1600" b="1" dirty="0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ian and Additional </a:t>
            </a:r>
            <a:r>
              <a:rPr lang="vi-VN" sz="1600" b="1" dirty="0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bs-Latn-BA" sz="1600" b="1" dirty="0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support</a:t>
            </a:r>
          </a:p>
          <a:p>
            <a:pPr marL="738187" lvl="0" indent="-285750">
              <a:spcBef>
                <a:spcPts val="0"/>
              </a:spcBef>
              <a:spcAft>
                <a:spcPts val="600"/>
              </a:spcAft>
              <a:buClr>
                <a:srgbClr val="2D2D8A"/>
              </a:buClr>
              <a:buFont typeface="Courier New" panose="02070309020205020404" pitchFamily="49" charset="0"/>
              <a:buChar char="o"/>
            </a:pPr>
            <a:r>
              <a:rPr lang="bs-Latn-BA" sz="1600" b="1" dirty="0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Expert and t</a:t>
            </a:r>
            <a:r>
              <a:rPr lang="vi-VN" sz="1600" b="1" dirty="0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</a:t>
            </a:r>
            <a:r>
              <a:rPr lang="bs-Latn-BA" sz="1600" b="1" dirty="0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</a:t>
            </a:r>
            <a:r>
              <a:rPr lang="vi-VN" sz="1600" b="1" dirty="0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hni</a:t>
            </a:r>
            <a:r>
              <a:rPr lang="bs-Latn-BA" sz="1600" b="1" dirty="0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cal assistance in </a:t>
            </a:r>
            <a:r>
              <a:rPr lang="bs-Latn-BA" sz="1600" b="1" dirty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preparation of Recovery Needs Assessment </a:t>
            </a:r>
            <a:r>
              <a:rPr lang="bs-Latn-BA" sz="1600" b="1" dirty="0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of </a:t>
            </a:r>
            <a:r>
              <a:rPr lang="bs-Latn-BA" sz="1600" b="1" dirty="0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floods affected areas in BiH</a:t>
            </a:r>
            <a:endParaRPr lang="bs-Latn-BA" sz="1600" b="1" dirty="0">
              <a:solidFill>
                <a:srgbClr val="2D2D8A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738188" indent="-285750">
              <a:spcBef>
                <a:spcPts val="0"/>
              </a:spcBef>
              <a:spcAft>
                <a:spcPts val="1800"/>
              </a:spcAft>
              <a:buClr>
                <a:srgbClr val="2D2D8A"/>
              </a:buClr>
              <a:buFont typeface="Courier New" panose="02070309020205020404" pitchFamily="49" charset="0"/>
              <a:buChar char="o"/>
            </a:pPr>
            <a:r>
              <a:rPr lang="bs-Latn-BA" sz="1600" b="1" dirty="0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Starting the initiative, preparation and organizing the International Donors‘ Conference</a:t>
            </a:r>
          </a:p>
          <a:p>
            <a:pPr marL="361950" indent="-274638">
              <a:spcAft>
                <a:spcPts val="1800"/>
              </a:spcAft>
              <a:buClr>
                <a:srgbClr val="2D2D8A"/>
              </a:buClr>
              <a:buFont typeface="Wingdings" panose="05000000000000000000" pitchFamily="2" charset="2"/>
              <a:buChar char="q"/>
            </a:pPr>
            <a:r>
              <a:rPr lang="bs-Latn-BA" sz="1600" b="1" dirty="0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European Commission, France and Slovenia </a:t>
            </a:r>
            <a:r>
              <a:rPr lang="bs-Latn-BA" sz="1600" b="1" dirty="0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started the initiative </a:t>
            </a:r>
            <a:r>
              <a:rPr lang="bs-Latn-BA" sz="1600" b="1" dirty="0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for organizing </a:t>
            </a:r>
            <a:r>
              <a:rPr lang="bs-Latn-BA" sz="1600" b="1" dirty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International </a:t>
            </a:r>
            <a:r>
              <a:rPr lang="bs-Latn-BA" sz="1600" b="1" dirty="0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Donors‘ Conference under the motto „Rebuilding together</a:t>
            </a:r>
            <a:r>
              <a:rPr lang="bs-Latn-BA" sz="1600" b="1" dirty="0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“</a:t>
            </a:r>
            <a:endParaRPr lang="bs-Latn-BA" sz="1600" b="1" dirty="0">
              <a:solidFill>
                <a:srgbClr val="2D2D8A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361950" indent="-274638">
              <a:spcAft>
                <a:spcPts val="800"/>
              </a:spcAft>
              <a:buClr>
                <a:srgbClr val="2D2D8A"/>
              </a:buClr>
              <a:buFont typeface="Wingdings" panose="05000000000000000000" pitchFamily="2" charset="2"/>
              <a:buChar char="q"/>
            </a:pPr>
            <a:r>
              <a:rPr lang="bs-Latn-BA" sz="1600" b="1" u="sng" dirty="0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Bosnia and Herzegovina expresses great gratitude to the International Community for solidarity and for all provided support and assistance </a:t>
            </a:r>
            <a:endParaRPr lang="bs-Latn-BA" sz="1600" b="1" u="sng" dirty="0">
              <a:solidFill>
                <a:srgbClr val="2D2D8A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6" name="Picture 7"/>
          <p:cNvPicPr>
            <a:picLocks noChangeAspect="1"/>
          </p:cNvPicPr>
          <p:nvPr/>
        </p:nvPicPr>
        <p:blipFill>
          <a:blip r:embed="rId2" cstate="print">
            <a:lum/>
            <a:alphaModFix/>
          </a:blip>
          <a:srcRect/>
          <a:stretch>
            <a:fillRect/>
          </a:stretch>
        </p:blipFill>
        <p:spPr>
          <a:xfrm>
            <a:off x="6204600" y="6149519"/>
            <a:ext cx="482400" cy="590040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Rectangle 2"/>
          <p:cNvSpPr/>
          <p:nvPr/>
        </p:nvSpPr>
        <p:spPr>
          <a:xfrm>
            <a:off x="6687000" y="6120542"/>
            <a:ext cx="2384639" cy="76200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compatLnSpc="0"/>
          <a:lstStyle/>
          <a:p>
            <a:pPr marL="0" marR="0" lvl="0" indent="0" algn="ctr" rtl="0" hangingPunct="1">
              <a:spcBef>
                <a:spcPts val="0"/>
              </a:spcBef>
              <a:spcAft>
                <a:spcPts val="601"/>
              </a:spcAft>
              <a:buNone/>
              <a:tabLst/>
            </a:pPr>
            <a:r>
              <a:rPr lang="bs-Latn-BA" sz="1100" b="1" i="0" u="none" strike="noStrike" smtClean="0">
                <a:solidFill>
                  <a:srgbClr val="16515F"/>
                </a:solidFill>
                <a:latin typeface="Arial" pitchFamily="34"/>
                <a:ea typeface="Lucida Sans Unicode" pitchFamily="2"/>
                <a:cs typeface="Arial" pitchFamily="34"/>
              </a:rPr>
              <a:t>BOSNIA </a:t>
            </a:r>
            <a:r>
              <a:rPr lang="bs-Latn-BA" sz="1100" b="1" smtClean="0">
                <a:solidFill>
                  <a:srgbClr val="16515F"/>
                </a:solidFill>
                <a:latin typeface="Arial" pitchFamily="34"/>
                <a:ea typeface="Lucida Sans Unicode" pitchFamily="2"/>
                <a:cs typeface="Arial" pitchFamily="34"/>
              </a:rPr>
              <a:t>AND</a:t>
            </a:r>
            <a:r>
              <a:rPr lang="bs-Latn-BA" sz="1100" b="1" i="0" u="none" strike="noStrike" smtClean="0">
                <a:solidFill>
                  <a:srgbClr val="16515F"/>
                </a:solidFill>
                <a:latin typeface="Arial" pitchFamily="34"/>
                <a:ea typeface="Lucida Sans Unicode" pitchFamily="2"/>
                <a:cs typeface="Arial" pitchFamily="34"/>
              </a:rPr>
              <a:t> HERZEGOVINA</a:t>
            </a:r>
          </a:p>
          <a:p>
            <a:pPr marL="0" marR="0" lvl="0" indent="0" algn="ctr" rtl="0" hangingPunct="1">
              <a:spcBef>
                <a:spcPts val="0"/>
              </a:spcBef>
              <a:spcAft>
                <a:spcPts val="601"/>
              </a:spcAft>
              <a:buNone/>
              <a:tabLst/>
            </a:pPr>
            <a:r>
              <a:rPr lang="sr-Latn-RS" sz="1100" b="1" err="1" smtClean="0">
                <a:solidFill>
                  <a:srgbClr val="16515F"/>
                </a:solidFill>
                <a:latin typeface="Arial" pitchFamily="34"/>
                <a:ea typeface="Lucida Sans Unicode" pitchFamily="2"/>
                <a:cs typeface="Arial" pitchFamily="34"/>
              </a:rPr>
              <a:t>Ministry</a:t>
            </a:r>
            <a:r>
              <a:rPr lang="sr-Latn-RS" sz="1100" b="1" smtClean="0">
                <a:solidFill>
                  <a:srgbClr val="16515F"/>
                </a:solidFill>
                <a:latin typeface="Arial" pitchFamily="34"/>
                <a:ea typeface="Lucida Sans Unicode" pitchFamily="2"/>
                <a:cs typeface="Arial" pitchFamily="34"/>
              </a:rPr>
              <a:t> of </a:t>
            </a:r>
            <a:r>
              <a:rPr lang="sr-Latn-RS" sz="1100" b="1" err="1" smtClean="0">
                <a:solidFill>
                  <a:srgbClr val="16515F"/>
                </a:solidFill>
                <a:latin typeface="Arial" pitchFamily="34"/>
                <a:ea typeface="Lucida Sans Unicode" pitchFamily="2"/>
                <a:cs typeface="Arial" pitchFamily="34"/>
              </a:rPr>
              <a:t>Finance</a:t>
            </a:r>
            <a:r>
              <a:rPr lang="sr-Latn-RS" sz="1100" b="1" smtClean="0">
                <a:solidFill>
                  <a:srgbClr val="16515F"/>
                </a:solidFill>
                <a:latin typeface="Arial" pitchFamily="34"/>
                <a:ea typeface="Lucida Sans Unicode" pitchFamily="2"/>
                <a:cs typeface="Arial" pitchFamily="34"/>
              </a:rPr>
              <a:t> </a:t>
            </a:r>
            <a:r>
              <a:rPr lang="sr-Latn-RS" sz="1100" b="1" err="1" smtClean="0">
                <a:solidFill>
                  <a:srgbClr val="16515F"/>
                </a:solidFill>
                <a:latin typeface="Arial" pitchFamily="34"/>
                <a:ea typeface="Lucida Sans Unicode" pitchFamily="2"/>
                <a:cs typeface="Arial" pitchFamily="34"/>
              </a:rPr>
              <a:t>and</a:t>
            </a:r>
            <a:r>
              <a:rPr lang="sr-Latn-RS" sz="1100" b="1" smtClean="0">
                <a:solidFill>
                  <a:srgbClr val="16515F"/>
                </a:solidFill>
                <a:latin typeface="Arial" pitchFamily="34"/>
                <a:ea typeface="Lucida Sans Unicode" pitchFamily="2"/>
                <a:cs typeface="Arial" pitchFamily="34"/>
              </a:rPr>
              <a:t> </a:t>
            </a:r>
            <a:r>
              <a:rPr lang="sr-Latn-RS" sz="1100" b="1" err="1" smtClean="0">
                <a:solidFill>
                  <a:srgbClr val="16515F"/>
                </a:solidFill>
                <a:latin typeface="Arial" pitchFamily="34"/>
                <a:ea typeface="Lucida Sans Unicode" pitchFamily="2"/>
                <a:cs typeface="Arial" pitchFamily="34"/>
              </a:rPr>
              <a:t>Treasury</a:t>
            </a:r>
            <a:endParaRPr lang="x-none" sz="1100" b="1" i="0" u="none" strike="noStrike">
              <a:solidFill>
                <a:srgbClr val="16515F"/>
              </a:solidFill>
              <a:latin typeface="Arial" pitchFamily="34"/>
              <a:ea typeface="Lucida Sans Unicode" pitchFamily="2"/>
              <a:cs typeface="Arial" pitchFamily="34"/>
            </a:endParaRPr>
          </a:p>
          <a:p>
            <a:pPr marL="0" marR="0" lvl="0" indent="0" algn="ctr" rtl="0" hangingPunct="1">
              <a:lnSpc>
                <a:spcPct val="125000"/>
              </a:lnSpc>
              <a:spcBef>
                <a:spcPts val="0"/>
              </a:spcBef>
              <a:spcAft>
                <a:spcPts val="601"/>
              </a:spcAft>
              <a:buNone/>
              <a:tabLst>
                <a:tab pos="0" algn="l"/>
                <a:tab pos="447840" algn="l"/>
                <a:tab pos="896759" algn="l"/>
                <a:tab pos="1346040" algn="l"/>
                <a:tab pos="1795320" algn="l"/>
                <a:tab pos="2244600" algn="l"/>
                <a:tab pos="2693880" algn="l"/>
                <a:tab pos="3143159" algn="l"/>
                <a:tab pos="3592440" algn="l"/>
                <a:tab pos="4041719" algn="l"/>
                <a:tab pos="4491000" algn="l"/>
                <a:tab pos="4940280" algn="l"/>
                <a:tab pos="5389560" algn="l"/>
                <a:tab pos="5838840" algn="l"/>
                <a:tab pos="6288120" algn="l"/>
                <a:tab pos="6737400" algn="l"/>
                <a:tab pos="7186679" algn="l"/>
                <a:tab pos="7635960" algn="l"/>
                <a:tab pos="8085240" algn="l"/>
                <a:tab pos="8534520" algn="l"/>
                <a:tab pos="8983800" algn="l"/>
              </a:tabLst>
            </a:pPr>
            <a:endParaRPr lang="x-none" sz="1100" b="1" i="0" u="none" strike="noStrike">
              <a:solidFill>
                <a:srgbClr val="16515F"/>
              </a:solidFill>
              <a:latin typeface="Arial" pitchFamily="34"/>
              <a:ea typeface="Lucida Sans Unicode" pitchFamily="2"/>
              <a:cs typeface="Arial" pitchFamily="34"/>
            </a:endParaRPr>
          </a:p>
          <a:p>
            <a:pPr marL="0" marR="0" lvl="0" indent="0" algn="ctr" rtl="0" hangingPunct="1">
              <a:lnSpc>
                <a:spcPct val="125000"/>
              </a:lnSpc>
              <a:spcBef>
                <a:spcPts val="0"/>
              </a:spcBef>
              <a:spcAft>
                <a:spcPts val="601"/>
              </a:spcAft>
              <a:buNone/>
              <a:tabLst>
                <a:tab pos="0" algn="l"/>
                <a:tab pos="447840" algn="l"/>
                <a:tab pos="896759" algn="l"/>
                <a:tab pos="1346040" algn="l"/>
                <a:tab pos="1795320" algn="l"/>
                <a:tab pos="2244600" algn="l"/>
                <a:tab pos="2693880" algn="l"/>
                <a:tab pos="3143159" algn="l"/>
                <a:tab pos="3592440" algn="l"/>
                <a:tab pos="4041719" algn="l"/>
                <a:tab pos="4491000" algn="l"/>
                <a:tab pos="4940280" algn="l"/>
                <a:tab pos="5389560" algn="l"/>
                <a:tab pos="5838840" algn="l"/>
                <a:tab pos="6288120" algn="l"/>
                <a:tab pos="6737400" algn="l"/>
                <a:tab pos="7186679" algn="l"/>
                <a:tab pos="7635960" algn="l"/>
                <a:tab pos="8085240" algn="l"/>
                <a:tab pos="8534520" algn="l"/>
                <a:tab pos="8983800" algn="l"/>
              </a:tabLst>
            </a:pPr>
            <a:endParaRPr lang="x-none" sz="1100" b="1" i="0" u="none" strike="noStrike">
              <a:solidFill>
                <a:srgbClr val="16515F"/>
              </a:solidFill>
              <a:latin typeface="Arial" pitchFamily="34"/>
              <a:ea typeface="Lucida Sans Unicode" pitchFamily="2"/>
              <a:cs typeface="Arial" pitchFamily="34"/>
            </a:endParaRPr>
          </a:p>
        </p:txBody>
      </p:sp>
      <p:sp>
        <p:nvSpPr>
          <p:cNvPr id="8" name="Straight Connector 7"/>
          <p:cNvSpPr/>
          <p:nvPr/>
        </p:nvSpPr>
        <p:spPr>
          <a:xfrm>
            <a:off x="774359" y="6033960"/>
            <a:ext cx="8406001" cy="0"/>
          </a:xfrm>
          <a:prstGeom prst="line">
            <a:avLst/>
          </a:prstGeom>
          <a:noFill/>
          <a:ln w="9360">
            <a:solidFill>
              <a:srgbClr val="16515F"/>
            </a:solidFill>
            <a:custDash>
              <a:ds d="100000" sp="100000"/>
            </a:custDash>
          </a:ln>
        </p:spPr>
        <p:txBody>
          <a:bodyPr vert="horz" wrap="square" lIns="90000" tIns="45000" rIns="90000" bIns="45000" anchor="ctr" anchorCtr="1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x-none" sz="1800" b="0" i="0" u="none" strike="noStrike" kern="1200">
              <a:ln>
                <a:noFill/>
              </a:ln>
              <a:latin typeface="Arial" pitchFamily="18"/>
              <a:ea typeface="Lucida Sans Unicode" pitchFamily="2"/>
              <a:cs typeface="Tahoma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157453233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52400" y="1524000"/>
            <a:ext cx="8686800" cy="4330891"/>
          </a:xfrm>
        </p:spPr>
        <p:txBody>
          <a:bodyPr>
            <a:normAutofit/>
          </a:bodyPr>
          <a:lstStyle/>
          <a:p>
            <a:pPr>
              <a:buClr>
                <a:srgbClr val="2D2D8A"/>
              </a:buClr>
              <a:buFont typeface="Wingdings" panose="05000000000000000000" pitchFamily="2" charset="2"/>
              <a:buChar char="q"/>
            </a:pPr>
            <a:r>
              <a:rPr lang="bs-Latn-BA" sz="1600" b="1" dirty="0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International Donors‘ Conference for BiH and Serbia under the motto  „Rebuilding together“ was held in </a:t>
            </a:r>
            <a:r>
              <a:rPr lang="vi-VN" sz="1600" b="1" dirty="0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Br</a:t>
            </a:r>
            <a:r>
              <a:rPr lang="bs-Latn-BA" sz="1600" b="1" dirty="0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us</a:t>
            </a:r>
            <a:r>
              <a:rPr lang="vi-VN" sz="1600" b="1" dirty="0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sel</a:t>
            </a:r>
            <a:r>
              <a:rPr lang="bs-Latn-BA" sz="1600" b="1" dirty="0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 on </a:t>
            </a:r>
            <a:r>
              <a:rPr lang="bs-Latn-BA" sz="1600" b="1" dirty="0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16 July, </a:t>
            </a:r>
            <a:r>
              <a:rPr lang="vi-VN" sz="1600" b="1" dirty="0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2014</a:t>
            </a:r>
            <a:r>
              <a:rPr lang="bs-Latn-BA" sz="1600" b="1" dirty="0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bs-Latn-BA" sz="1600" b="1" dirty="0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 the organization  </a:t>
            </a:r>
            <a:r>
              <a:rPr lang="bs-Latn-BA" sz="1600" b="1" dirty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of the European Commission, France </a:t>
            </a:r>
            <a:r>
              <a:rPr lang="bs-Latn-BA" sz="1600" b="1" dirty="0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and </a:t>
            </a:r>
            <a:r>
              <a:rPr lang="bs-Latn-BA" sz="1600" b="1" dirty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Slovenia</a:t>
            </a:r>
            <a:r>
              <a:rPr lang="vi-VN" sz="1600" b="1" dirty="0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endParaRPr lang="bs-Latn-BA" sz="1600" b="1" dirty="0" smtClean="0">
              <a:solidFill>
                <a:srgbClr val="2D2D8A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buFont typeface="Wingdings" panose="05000000000000000000" pitchFamily="2" charset="2"/>
              <a:buChar char="q"/>
            </a:pPr>
            <a:endParaRPr lang="bs-Latn-BA" sz="1600" b="1" dirty="0">
              <a:solidFill>
                <a:srgbClr val="2D2D8A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buClr>
                <a:srgbClr val="2D2D8A"/>
              </a:buClr>
              <a:buFont typeface="Wingdings" panose="05000000000000000000" pitchFamily="2" charset="2"/>
              <a:buChar char="q"/>
            </a:pPr>
            <a:r>
              <a:rPr lang="bs-Latn-BA" sz="1600" b="1" dirty="0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Delegations from 60 countries and 23 international organizations as well as civil society organizations and private sector attended the Donors‘ Conference</a:t>
            </a:r>
          </a:p>
          <a:p>
            <a:pPr>
              <a:buClr>
                <a:srgbClr val="2D2D8A"/>
              </a:buClr>
              <a:buFont typeface="Wingdings" panose="05000000000000000000" pitchFamily="2" charset="2"/>
              <a:buChar char="q"/>
            </a:pPr>
            <a:endParaRPr lang="bs-Latn-BA" sz="1600" b="1" dirty="0">
              <a:solidFill>
                <a:srgbClr val="2D2D8A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buClr>
                <a:srgbClr val="2D2D8A"/>
              </a:buClr>
              <a:buFont typeface="Wingdings" panose="05000000000000000000" pitchFamily="2" charset="2"/>
              <a:buChar char="q"/>
            </a:pPr>
            <a:r>
              <a:rPr lang="bs-Latn-BA" sz="1600" b="1" dirty="0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At the Donors‘ </a:t>
            </a:r>
            <a:r>
              <a:rPr lang="bs-Latn-BA" sz="1600" b="1" dirty="0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Conference </a:t>
            </a:r>
            <a:endParaRPr lang="bs-Latn-BA" sz="1600" b="1" dirty="0" smtClean="0">
              <a:solidFill>
                <a:srgbClr val="2D2D8A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109728" indent="0">
              <a:buClr>
                <a:srgbClr val="2D2D8A"/>
              </a:buClr>
              <a:buNone/>
            </a:pPr>
            <a:endParaRPr lang="bs-Latn-BA" sz="1600" b="1" u="sng" dirty="0">
              <a:solidFill>
                <a:srgbClr val="2D2D8A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360363" indent="0">
              <a:buClr>
                <a:srgbClr val="2D2D8A"/>
              </a:buClr>
              <a:buNone/>
              <a:tabLst>
                <a:tab pos="360363" algn="l"/>
              </a:tabLst>
            </a:pPr>
            <a:r>
              <a:rPr lang="bs-Latn-BA" sz="1600" b="1" u="sng" dirty="0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FUNDS </a:t>
            </a:r>
            <a:r>
              <a:rPr lang="bs-Latn-BA" sz="1600" b="1" u="sng" dirty="0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PLEDGED to </a:t>
            </a:r>
            <a:r>
              <a:rPr lang="bs-Latn-BA" sz="1600" b="1" u="sng" dirty="0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BiH amounted to </a:t>
            </a:r>
            <a:r>
              <a:rPr lang="vi-VN" sz="1600" b="1" u="sng" dirty="0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810,</a:t>
            </a:r>
            <a:r>
              <a:rPr lang="bs-Latn-BA" sz="1600" b="1" u="sng" dirty="0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47 million EUR </a:t>
            </a:r>
          </a:p>
          <a:p>
            <a:pPr marL="360363" indent="0">
              <a:buClr>
                <a:srgbClr val="2D2D8A"/>
              </a:buClr>
              <a:buNone/>
            </a:pPr>
            <a:r>
              <a:rPr lang="bs-Latn-BA" sz="1500" b="1" dirty="0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139,77 million EUR </a:t>
            </a:r>
            <a:r>
              <a:rPr lang="bs-Latn-BA" sz="1500" b="1" dirty="0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 grants and </a:t>
            </a:r>
            <a:r>
              <a:rPr lang="bs-Latn-BA" sz="1500" b="1" dirty="0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bs-Latn-BA" sz="1500" b="1" dirty="0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670,70 </a:t>
            </a:r>
            <a:r>
              <a:rPr lang="bs-Latn-BA" sz="1500" b="1" dirty="0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million EUR in </a:t>
            </a:r>
            <a:r>
              <a:rPr lang="bs-Latn-BA" sz="1500" b="1" dirty="0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credits</a:t>
            </a:r>
          </a:p>
          <a:p>
            <a:pPr>
              <a:buClr>
                <a:srgbClr val="2D2D8A"/>
              </a:buClr>
              <a:buFont typeface="Wingdings" panose="05000000000000000000" pitchFamily="2" charset="2"/>
              <a:buChar char="q"/>
            </a:pPr>
            <a:endParaRPr lang="bs-Latn-BA" sz="1600" b="1" dirty="0" smtClean="0">
              <a:solidFill>
                <a:srgbClr val="2D2D8A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365125" indent="-277813">
              <a:buClr>
                <a:srgbClr val="2D2D8A"/>
              </a:buClr>
              <a:buFont typeface="Wingdings" panose="05000000000000000000" pitchFamily="2" charset="2"/>
              <a:buChar char="q"/>
            </a:pPr>
            <a:r>
              <a:rPr lang="bs-Latn-BA" sz="1600" b="1" dirty="0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Cross-Border</a:t>
            </a:r>
            <a:r>
              <a:rPr lang="vi-VN" sz="1600" b="1" dirty="0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bs-Latn-BA" sz="1600" b="1" dirty="0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Cooperation PLEDGED FUNDS </a:t>
            </a:r>
            <a:r>
              <a:rPr lang="bs-Latn-BA" sz="1600" b="1" dirty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amounted </a:t>
            </a:r>
            <a:r>
              <a:rPr lang="bs-Latn-BA" sz="1600" b="1" dirty="0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to </a:t>
            </a:r>
            <a:r>
              <a:rPr lang="vi-VN" sz="1600" b="1" dirty="0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41,4 mil</a:t>
            </a:r>
            <a:r>
              <a:rPr lang="bs-Latn-BA" sz="1600" b="1" dirty="0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 EUR</a:t>
            </a:r>
            <a:r>
              <a:rPr lang="vi-VN" sz="1600" b="1" dirty="0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endParaRPr lang="vi-VN" sz="1600" b="1" dirty="0">
              <a:solidFill>
                <a:srgbClr val="2D2D8A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bs-Latn-BA" sz="1600" b="1" dirty="0">
              <a:solidFill>
                <a:srgbClr val="2D2D8A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52400" y="304800"/>
            <a:ext cx="8763000" cy="1143000"/>
          </a:xfrm>
        </p:spPr>
        <p:txBody>
          <a:bodyPr>
            <a:noAutofit/>
          </a:bodyPr>
          <a:lstStyle/>
          <a:p>
            <a:pPr marL="628650" indent="-628650"/>
            <a:r>
              <a:rPr lang="bs-Latn-BA" sz="2400" dirty="0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3. International Donors‘ Conference</a:t>
            </a:r>
            <a:br>
              <a:rPr lang="bs-Latn-BA" sz="2400" dirty="0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bs-Latn-BA" sz="2400" dirty="0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„Rebuilding together“, Brussels </a:t>
            </a:r>
            <a:r>
              <a:rPr lang="bs-Latn-BA" sz="2400" dirty="0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16 July, 2014</a:t>
            </a:r>
            <a:endParaRPr lang="bs-Latn-BA" sz="2400" dirty="0">
              <a:solidFill>
                <a:srgbClr val="2D2D8A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Straight Connector 5"/>
          <p:cNvSpPr/>
          <p:nvPr/>
        </p:nvSpPr>
        <p:spPr>
          <a:xfrm>
            <a:off x="774359" y="6033960"/>
            <a:ext cx="8406001" cy="0"/>
          </a:xfrm>
          <a:prstGeom prst="line">
            <a:avLst/>
          </a:prstGeom>
          <a:noFill/>
          <a:ln w="9360">
            <a:solidFill>
              <a:srgbClr val="16515F"/>
            </a:solidFill>
            <a:custDash>
              <a:ds d="100000" sp="100000"/>
            </a:custDash>
          </a:ln>
        </p:spPr>
        <p:txBody>
          <a:bodyPr vert="horz" wrap="square" lIns="90000" tIns="45000" rIns="90000" bIns="45000" anchor="ctr" anchorCtr="1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x-none" sz="1800" b="0" i="0" u="none" strike="noStrike" kern="1200">
              <a:ln>
                <a:noFill/>
              </a:ln>
              <a:latin typeface="Arial" pitchFamily="18"/>
              <a:ea typeface="Lucida Sans Unicode" pitchFamily="2"/>
              <a:cs typeface="Tahoma" pitchFamily="2"/>
            </a:endParaRPr>
          </a:p>
        </p:txBody>
      </p:sp>
      <p:pic>
        <p:nvPicPr>
          <p:cNvPr id="7" name="Picture 7"/>
          <p:cNvPicPr>
            <a:picLocks noChangeAspect="1"/>
          </p:cNvPicPr>
          <p:nvPr/>
        </p:nvPicPr>
        <p:blipFill>
          <a:blip r:embed="rId2" cstate="print">
            <a:lum/>
            <a:alphaModFix/>
          </a:blip>
          <a:srcRect/>
          <a:stretch>
            <a:fillRect/>
          </a:stretch>
        </p:blipFill>
        <p:spPr>
          <a:xfrm>
            <a:off x="6204600" y="6149519"/>
            <a:ext cx="482400" cy="590040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Rectangle 2"/>
          <p:cNvSpPr/>
          <p:nvPr/>
        </p:nvSpPr>
        <p:spPr>
          <a:xfrm>
            <a:off x="6687000" y="6120542"/>
            <a:ext cx="2384639" cy="76200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compatLnSpc="0"/>
          <a:lstStyle/>
          <a:p>
            <a:pPr marL="0" marR="0" lvl="0" indent="0" algn="ctr" rtl="0" hangingPunct="1">
              <a:spcBef>
                <a:spcPts val="0"/>
              </a:spcBef>
              <a:spcAft>
                <a:spcPts val="601"/>
              </a:spcAft>
              <a:buNone/>
              <a:tabLst/>
            </a:pPr>
            <a:r>
              <a:rPr lang="bs-Latn-BA" sz="1100" b="1" i="0" u="none" strike="noStrike" smtClean="0">
                <a:solidFill>
                  <a:srgbClr val="16515F"/>
                </a:solidFill>
                <a:latin typeface="Arial" pitchFamily="34"/>
                <a:ea typeface="Lucida Sans Unicode" pitchFamily="2"/>
                <a:cs typeface="Arial" pitchFamily="34"/>
              </a:rPr>
              <a:t>BOSNIA </a:t>
            </a:r>
            <a:r>
              <a:rPr lang="bs-Latn-BA" sz="1100" b="1" smtClean="0">
                <a:solidFill>
                  <a:srgbClr val="16515F"/>
                </a:solidFill>
                <a:latin typeface="Arial" pitchFamily="34"/>
                <a:ea typeface="Lucida Sans Unicode" pitchFamily="2"/>
                <a:cs typeface="Arial" pitchFamily="34"/>
              </a:rPr>
              <a:t>AND</a:t>
            </a:r>
            <a:r>
              <a:rPr lang="bs-Latn-BA" sz="1100" b="1" i="0" u="none" strike="noStrike" smtClean="0">
                <a:solidFill>
                  <a:srgbClr val="16515F"/>
                </a:solidFill>
                <a:latin typeface="Arial" pitchFamily="34"/>
                <a:ea typeface="Lucida Sans Unicode" pitchFamily="2"/>
                <a:cs typeface="Arial" pitchFamily="34"/>
              </a:rPr>
              <a:t> HERZEGOVINA</a:t>
            </a:r>
          </a:p>
          <a:p>
            <a:pPr marL="0" marR="0" lvl="0" indent="0" algn="ctr" rtl="0" hangingPunct="1">
              <a:spcBef>
                <a:spcPts val="0"/>
              </a:spcBef>
              <a:spcAft>
                <a:spcPts val="601"/>
              </a:spcAft>
              <a:buNone/>
              <a:tabLst/>
            </a:pPr>
            <a:r>
              <a:rPr lang="sr-Latn-RS" sz="1100" b="1" err="1" smtClean="0">
                <a:solidFill>
                  <a:srgbClr val="16515F"/>
                </a:solidFill>
                <a:latin typeface="Arial" pitchFamily="34"/>
                <a:ea typeface="Lucida Sans Unicode" pitchFamily="2"/>
                <a:cs typeface="Arial" pitchFamily="34"/>
              </a:rPr>
              <a:t>Ministry</a:t>
            </a:r>
            <a:r>
              <a:rPr lang="sr-Latn-RS" sz="1100" b="1" smtClean="0">
                <a:solidFill>
                  <a:srgbClr val="16515F"/>
                </a:solidFill>
                <a:latin typeface="Arial" pitchFamily="34"/>
                <a:ea typeface="Lucida Sans Unicode" pitchFamily="2"/>
                <a:cs typeface="Arial" pitchFamily="34"/>
              </a:rPr>
              <a:t> of </a:t>
            </a:r>
            <a:r>
              <a:rPr lang="sr-Latn-RS" sz="1100" b="1" err="1" smtClean="0">
                <a:solidFill>
                  <a:srgbClr val="16515F"/>
                </a:solidFill>
                <a:latin typeface="Arial" pitchFamily="34"/>
                <a:ea typeface="Lucida Sans Unicode" pitchFamily="2"/>
                <a:cs typeface="Arial" pitchFamily="34"/>
              </a:rPr>
              <a:t>Finance</a:t>
            </a:r>
            <a:r>
              <a:rPr lang="sr-Latn-RS" sz="1100" b="1" smtClean="0">
                <a:solidFill>
                  <a:srgbClr val="16515F"/>
                </a:solidFill>
                <a:latin typeface="Arial" pitchFamily="34"/>
                <a:ea typeface="Lucida Sans Unicode" pitchFamily="2"/>
                <a:cs typeface="Arial" pitchFamily="34"/>
              </a:rPr>
              <a:t> </a:t>
            </a:r>
            <a:r>
              <a:rPr lang="sr-Latn-RS" sz="1100" b="1" err="1" smtClean="0">
                <a:solidFill>
                  <a:srgbClr val="16515F"/>
                </a:solidFill>
                <a:latin typeface="Arial" pitchFamily="34"/>
                <a:ea typeface="Lucida Sans Unicode" pitchFamily="2"/>
                <a:cs typeface="Arial" pitchFamily="34"/>
              </a:rPr>
              <a:t>and</a:t>
            </a:r>
            <a:r>
              <a:rPr lang="sr-Latn-RS" sz="1100" b="1" smtClean="0">
                <a:solidFill>
                  <a:srgbClr val="16515F"/>
                </a:solidFill>
                <a:latin typeface="Arial" pitchFamily="34"/>
                <a:ea typeface="Lucida Sans Unicode" pitchFamily="2"/>
                <a:cs typeface="Arial" pitchFamily="34"/>
              </a:rPr>
              <a:t> </a:t>
            </a:r>
            <a:r>
              <a:rPr lang="sr-Latn-RS" sz="1100" b="1" err="1" smtClean="0">
                <a:solidFill>
                  <a:srgbClr val="16515F"/>
                </a:solidFill>
                <a:latin typeface="Arial" pitchFamily="34"/>
                <a:ea typeface="Lucida Sans Unicode" pitchFamily="2"/>
                <a:cs typeface="Arial" pitchFamily="34"/>
              </a:rPr>
              <a:t>Treasury</a:t>
            </a:r>
            <a:endParaRPr lang="x-none" sz="1100" b="1" i="0" u="none" strike="noStrike">
              <a:solidFill>
                <a:srgbClr val="16515F"/>
              </a:solidFill>
              <a:latin typeface="Arial" pitchFamily="34"/>
              <a:ea typeface="Lucida Sans Unicode" pitchFamily="2"/>
              <a:cs typeface="Arial" pitchFamily="34"/>
            </a:endParaRPr>
          </a:p>
          <a:p>
            <a:pPr marL="0" marR="0" lvl="0" indent="0" algn="ctr" rtl="0" hangingPunct="1">
              <a:lnSpc>
                <a:spcPct val="125000"/>
              </a:lnSpc>
              <a:spcBef>
                <a:spcPts val="0"/>
              </a:spcBef>
              <a:spcAft>
                <a:spcPts val="601"/>
              </a:spcAft>
              <a:buNone/>
              <a:tabLst>
                <a:tab pos="0" algn="l"/>
                <a:tab pos="447840" algn="l"/>
                <a:tab pos="896759" algn="l"/>
                <a:tab pos="1346040" algn="l"/>
                <a:tab pos="1795320" algn="l"/>
                <a:tab pos="2244600" algn="l"/>
                <a:tab pos="2693880" algn="l"/>
                <a:tab pos="3143159" algn="l"/>
                <a:tab pos="3592440" algn="l"/>
                <a:tab pos="4041719" algn="l"/>
                <a:tab pos="4491000" algn="l"/>
                <a:tab pos="4940280" algn="l"/>
                <a:tab pos="5389560" algn="l"/>
                <a:tab pos="5838840" algn="l"/>
                <a:tab pos="6288120" algn="l"/>
                <a:tab pos="6737400" algn="l"/>
                <a:tab pos="7186679" algn="l"/>
                <a:tab pos="7635960" algn="l"/>
                <a:tab pos="8085240" algn="l"/>
                <a:tab pos="8534520" algn="l"/>
                <a:tab pos="8983800" algn="l"/>
              </a:tabLst>
            </a:pPr>
            <a:endParaRPr lang="x-none" sz="1100" b="1" i="0" u="none" strike="noStrike">
              <a:solidFill>
                <a:srgbClr val="16515F"/>
              </a:solidFill>
              <a:latin typeface="Arial" pitchFamily="34"/>
              <a:ea typeface="Lucida Sans Unicode" pitchFamily="2"/>
              <a:cs typeface="Arial" pitchFamily="34"/>
            </a:endParaRPr>
          </a:p>
          <a:p>
            <a:pPr marL="0" marR="0" lvl="0" indent="0" algn="ctr" rtl="0" hangingPunct="1">
              <a:lnSpc>
                <a:spcPct val="125000"/>
              </a:lnSpc>
              <a:spcBef>
                <a:spcPts val="0"/>
              </a:spcBef>
              <a:spcAft>
                <a:spcPts val="601"/>
              </a:spcAft>
              <a:buNone/>
              <a:tabLst>
                <a:tab pos="0" algn="l"/>
                <a:tab pos="447840" algn="l"/>
                <a:tab pos="896759" algn="l"/>
                <a:tab pos="1346040" algn="l"/>
                <a:tab pos="1795320" algn="l"/>
                <a:tab pos="2244600" algn="l"/>
                <a:tab pos="2693880" algn="l"/>
                <a:tab pos="3143159" algn="l"/>
                <a:tab pos="3592440" algn="l"/>
                <a:tab pos="4041719" algn="l"/>
                <a:tab pos="4491000" algn="l"/>
                <a:tab pos="4940280" algn="l"/>
                <a:tab pos="5389560" algn="l"/>
                <a:tab pos="5838840" algn="l"/>
                <a:tab pos="6288120" algn="l"/>
                <a:tab pos="6737400" algn="l"/>
                <a:tab pos="7186679" algn="l"/>
                <a:tab pos="7635960" algn="l"/>
                <a:tab pos="8085240" algn="l"/>
                <a:tab pos="8534520" algn="l"/>
                <a:tab pos="8983800" algn="l"/>
              </a:tabLst>
            </a:pPr>
            <a:endParaRPr lang="x-none" sz="1100" b="1" i="0" u="none" strike="noStrike">
              <a:solidFill>
                <a:srgbClr val="16515F"/>
              </a:solidFill>
              <a:latin typeface="Arial" pitchFamily="34"/>
              <a:ea typeface="Lucida Sans Unicode" pitchFamily="2"/>
              <a:cs typeface="Arial" pitchFamily="34"/>
            </a:endParaRPr>
          </a:p>
        </p:txBody>
      </p:sp>
    </p:spTree>
    <p:extLst>
      <p:ext uri="{BB962C8B-B14F-4D97-AF65-F5344CB8AC3E}">
        <p14:creationId xmlns:p14="http://schemas.microsoft.com/office/powerpoint/2010/main" val="319760358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traight Connector 3"/>
          <p:cNvSpPr/>
          <p:nvPr/>
        </p:nvSpPr>
        <p:spPr>
          <a:xfrm>
            <a:off x="774359" y="6033960"/>
            <a:ext cx="8406001" cy="0"/>
          </a:xfrm>
          <a:prstGeom prst="line">
            <a:avLst/>
          </a:prstGeom>
          <a:noFill/>
          <a:ln w="9360">
            <a:solidFill>
              <a:srgbClr val="16515F"/>
            </a:solidFill>
            <a:custDash>
              <a:ds d="100000" sp="100000"/>
            </a:custDash>
          </a:ln>
        </p:spPr>
        <p:txBody>
          <a:bodyPr vert="horz" wrap="square" lIns="90000" tIns="45000" rIns="90000" bIns="45000" anchor="ctr" anchorCtr="1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x-none" sz="1800" b="0" i="0" u="none" strike="noStrike" kern="1200">
              <a:ln>
                <a:noFill/>
              </a:ln>
              <a:latin typeface="Arial" pitchFamily="18"/>
              <a:ea typeface="Lucida Sans Unicode" pitchFamily="2"/>
              <a:cs typeface="Tahoma" pitchFamily="2"/>
            </a:endParaRP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892175" indent="-892175"/>
            <a:r>
              <a:rPr lang="bs-Latn-BA" sz="2800" dirty="0" smtClean="0">
                <a:solidFill>
                  <a:srgbClr val="2D2D8A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4. Donor Coordination Forum (DCF)</a:t>
            </a:r>
            <a:endParaRPr lang="bs-Latn-BA" sz="2800" dirty="0">
              <a:solidFill>
                <a:srgbClr val="2D2D8A"/>
              </a:solidFill>
              <a:effectLst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Clr>
                <a:srgbClr val="2D2D8A"/>
              </a:buClr>
              <a:buFont typeface="Wingdings" panose="05000000000000000000" pitchFamily="2" charset="2"/>
              <a:buChar char="q"/>
            </a:pPr>
            <a:r>
              <a:rPr lang="bs-Latn-BA" sz="1600" b="1" dirty="0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Ministry of Finance and Treasury, co-chaired by The World bank,</a:t>
            </a:r>
            <a:r>
              <a:rPr lang="vi-VN" sz="1600" b="1" dirty="0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Deleg</a:t>
            </a:r>
            <a:r>
              <a:rPr lang="bs-Latn-BA" sz="1600" b="1" dirty="0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ation of the</a:t>
            </a:r>
            <a:r>
              <a:rPr lang="vi-VN" sz="1600" b="1" dirty="0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E</a:t>
            </a:r>
            <a:r>
              <a:rPr lang="bs-Latn-BA" sz="1600" b="1" dirty="0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</a:t>
            </a:r>
            <a:r>
              <a:rPr lang="vi-VN" sz="1600" b="1" dirty="0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rop</a:t>
            </a:r>
            <a:r>
              <a:rPr lang="bs-Latn-BA" sz="1600" b="1" dirty="0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ean</a:t>
            </a:r>
            <a:r>
              <a:rPr lang="vi-VN" sz="1600" b="1" dirty="0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bs-Latn-BA" sz="1600" b="1" dirty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</a:t>
            </a:r>
            <a:r>
              <a:rPr lang="vi-VN" sz="1600" b="1" dirty="0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ni</a:t>
            </a:r>
            <a:r>
              <a:rPr lang="bs-Latn-BA" sz="1600" b="1" dirty="0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on to</a:t>
            </a:r>
            <a:r>
              <a:rPr lang="vi-VN" sz="1600" b="1" dirty="0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bs-Latn-BA" sz="1600" b="1" dirty="0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BiH and United Nations in </a:t>
            </a:r>
            <a:r>
              <a:rPr lang="vi-VN" sz="1600" b="1" dirty="0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bs-Latn-BA" sz="1600" b="1" dirty="0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BiH organized the regular, extended Donor Coordination </a:t>
            </a:r>
            <a:r>
              <a:rPr lang="vi-VN" sz="1600" b="1" dirty="0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Forum (DCF)</a:t>
            </a:r>
            <a:r>
              <a:rPr lang="bs-Latn-BA" sz="1600" b="1" dirty="0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bs-Latn-BA" sz="1600" b="1" dirty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meeting </a:t>
            </a:r>
            <a:r>
              <a:rPr lang="bs-Latn-BA" sz="1600" b="1" dirty="0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on 16 October,</a:t>
            </a:r>
            <a:r>
              <a:rPr lang="vi-VN" sz="1600" b="1" dirty="0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bs-Latn-BA" sz="1600" b="1" dirty="0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2014 </a:t>
            </a:r>
            <a:r>
              <a:rPr lang="bs-Latn-BA" sz="1600" b="1" dirty="0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dedicated to floods</a:t>
            </a:r>
          </a:p>
          <a:p>
            <a:pPr marL="109728" indent="0">
              <a:buClr>
                <a:srgbClr val="2D2D8A"/>
              </a:buClr>
              <a:buNone/>
            </a:pPr>
            <a:endParaRPr lang="bs-Latn-BA" sz="1600" b="1" dirty="0" smtClean="0">
              <a:solidFill>
                <a:srgbClr val="2D2D8A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buClr>
                <a:srgbClr val="2D2D8A"/>
              </a:buClr>
              <a:buFont typeface="Wingdings" panose="05000000000000000000" pitchFamily="2" charset="2"/>
              <a:buChar char="q"/>
            </a:pPr>
            <a:r>
              <a:rPr lang="bs-Latn-BA" sz="1600" b="1" dirty="0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Representatives of all countries, international institutions and organizations that pledged financial assistance on Brussels Donors‘ Conference were invited to the DCF meeting</a:t>
            </a:r>
          </a:p>
          <a:p>
            <a:pPr marL="109728" indent="0">
              <a:buClr>
                <a:srgbClr val="2D2D8A"/>
              </a:buClr>
              <a:buNone/>
            </a:pPr>
            <a:endParaRPr lang="bs-Latn-BA" sz="1600" b="1" dirty="0" smtClean="0">
              <a:solidFill>
                <a:srgbClr val="2D2D8A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buClr>
                <a:srgbClr val="2D2D8A"/>
              </a:buClr>
              <a:buFont typeface="Wingdings" panose="05000000000000000000" pitchFamily="2" charset="2"/>
              <a:buChar char="q"/>
            </a:pPr>
            <a:r>
              <a:rPr lang="vi-VN" sz="1600" b="1" dirty="0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DCF</a:t>
            </a:r>
            <a:r>
              <a:rPr lang="bs-Latn-BA" sz="1600" b="1" dirty="0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meeting was organized as an open discussion and presentation of measures undertaken on recovery in the areas affected by floods in BiH</a:t>
            </a:r>
            <a:r>
              <a:rPr lang="vi-VN" sz="1600" b="1" dirty="0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bs-Latn-BA" sz="1600" b="1" dirty="0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as well as recovery </a:t>
            </a:r>
            <a:r>
              <a:rPr lang="vi-VN" sz="1600" b="1" dirty="0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priorit</a:t>
            </a:r>
            <a:r>
              <a:rPr lang="bs-Latn-BA" sz="1600" b="1" dirty="0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ies</a:t>
            </a:r>
            <a:r>
              <a:rPr lang="vi-VN" sz="1600" b="1" dirty="0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a</a:t>
            </a:r>
            <a:r>
              <a:rPr lang="bs-Latn-BA" sz="1600" b="1" dirty="0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</a:t>
            </a:r>
            <a:r>
              <a:rPr lang="vi-VN" sz="1600" b="1" dirty="0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tiv</a:t>
            </a:r>
            <a:r>
              <a:rPr lang="bs-Latn-BA" sz="1600" b="1" dirty="0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ities on</a:t>
            </a:r>
            <a:r>
              <a:rPr lang="vi-VN" sz="1600" b="1" dirty="0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mobiliza</a:t>
            </a:r>
            <a:r>
              <a:rPr lang="bs-Latn-BA" sz="1600" b="1" dirty="0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tion and</a:t>
            </a:r>
            <a:r>
              <a:rPr lang="vi-VN" sz="1600" b="1" dirty="0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bs-Latn-BA" sz="1600" b="1" dirty="0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realization of </a:t>
            </a:r>
            <a:r>
              <a:rPr lang="vi-VN" sz="1600" b="1" dirty="0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dom</a:t>
            </a:r>
            <a:r>
              <a:rPr lang="bs-Latn-BA" sz="1600" b="1" dirty="0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estic funds, as well as </a:t>
            </a:r>
            <a:r>
              <a:rPr lang="vi-VN" sz="1600" b="1" dirty="0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vi-VN" sz="1600" b="1" dirty="0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</a:t>
            </a:r>
            <a:r>
              <a:rPr lang="bs-Latn-BA" sz="1600" b="1" dirty="0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nternational funds pledged at the Donors‘ Conference.</a:t>
            </a:r>
          </a:p>
          <a:p>
            <a:pPr>
              <a:buClr>
                <a:srgbClr val="2D2D8A"/>
              </a:buClr>
              <a:buFont typeface="Wingdings" panose="05000000000000000000" pitchFamily="2" charset="2"/>
              <a:buChar char="q"/>
            </a:pPr>
            <a:endParaRPr lang="bs-Latn-BA" sz="1600" b="1" dirty="0" smtClean="0">
              <a:solidFill>
                <a:srgbClr val="2D2D8A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buClr>
                <a:srgbClr val="2D2D8A"/>
              </a:buClr>
              <a:buFont typeface="Wingdings" panose="05000000000000000000" pitchFamily="2" charset="2"/>
              <a:buChar char="q"/>
            </a:pPr>
            <a:r>
              <a:rPr lang="en-GB" sz="1600" b="1" dirty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DCF presentations are available at </a:t>
            </a:r>
            <a:r>
              <a:rPr lang="en-GB" sz="1600" b="1" dirty="0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hlinkClick r:id="rId2"/>
              </a:rPr>
              <a:t>www.donormapping.ba</a:t>
            </a:r>
            <a:r>
              <a:rPr lang="bs-Latn-BA" sz="1600" b="1" dirty="0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endParaRPr lang="en-GB" sz="1600" b="1" dirty="0">
              <a:solidFill>
                <a:srgbClr val="2D2D8A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109728" indent="0">
              <a:buClr>
                <a:srgbClr val="2D2D8A"/>
              </a:buClr>
              <a:buNone/>
            </a:pPr>
            <a:r>
              <a:rPr lang="bs-Latn-BA" sz="1600" b="1" dirty="0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endParaRPr lang="vi-VN" sz="1600" b="1" dirty="0">
              <a:solidFill>
                <a:srgbClr val="2D2D8A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buClr>
                <a:srgbClr val="2D2D8A"/>
              </a:buClr>
              <a:buFont typeface="Wingdings" panose="05000000000000000000" pitchFamily="2" charset="2"/>
              <a:buChar char="q"/>
            </a:pPr>
            <a:endParaRPr lang="bs-Latn-BA" sz="1600" b="1" dirty="0" smtClean="0">
              <a:solidFill>
                <a:srgbClr val="2D2D8A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buClr>
                <a:srgbClr val="2D2D8A"/>
              </a:buClr>
            </a:pPr>
            <a:endParaRPr lang="bs-Latn-BA" sz="1600" b="1" dirty="0">
              <a:solidFill>
                <a:srgbClr val="2D2D8A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11" name="Picture 7"/>
          <p:cNvPicPr>
            <a:picLocks noChangeAspect="1"/>
          </p:cNvPicPr>
          <p:nvPr/>
        </p:nvPicPr>
        <p:blipFill>
          <a:blip r:embed="rId3" cstate="print">
            <a:lum/>
            <a:alphaModFix/>
          </a:blip>
          <a:srcRect/>
          <a:stretch>
            <a:fillRect/>
          </a:stretch>
        </p:blipFill>
        <p:spPr>
          <a:xfrm>
            <a:off x="6204600" y="6149519"/>
            <a:ext cx="482400" cy="590040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Rectangle 2"/>
          <p:cNvSpPr/>
          <p:nvPr/>
        </p:nvSpPr>
        <p:spPr>
          <a:xfrm>
            <a:off x="6687000" y="6120542"/>
            <a:ext cx="2384639" cy="76200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compatLnSpc="0"/>
          <a:lstStyle/>
          <a:p>
            <a:pPr marL="0" marR="0" lvl="0" indent="0" algn="ctr" rtl="0" hangingPunct="1">
              <a:spcBef>
                <a:spcPts val="0"/>
              </a:spcBef>
              <a:spcAft>
                <a:spcPts val="601"/>
              </a:spcAft>
              <a:buNone/>
              <a:tabLst/>
            </a:pPr>
            <a:r>
              <a:rPr lang="bs-Latn-BA" sz="1100" b="1" i="0" u="none" strike="noStrike" smtClean="0">
                <a:solidFill>
                  <a:srgbClr val="16515F"/>
                </a:solidFill>
                <a:latin typeface="Arial" pitchFamily="34"/>
                <a:ea typeface="Lucida Sans Unicode" pitchFamily="2"/>
                <a:cs typeface="Arial" pitchFamily="34"/>
              </a:rPr>
              <a:t>BOSNIA </a:t>
            </a:r>
            <a:r>
              <a:rPr lang="bs-Latn-BA" sz="1100" b="1" smtClean="0">
                <a:solidFill>
                  <a:srgbClr val="16515F"/>
                </a:solidFill>
                <a:latin typeface="Arial" pitchFamily="34"/>
                <a:ea typeface="Lucida Sans Unicode" pitchFamily="2"/>
                <a:cs typeface="Arial" pitchFamily="34"/>
              </a:rPr>
              <a:t>AND</a:t>
            </a:r>
            <a:r>
              <a:rPr lang="bs-Latn-BA" sz="1100" b="1" i="0" u="none" strike="noStrike" smtClean="0">
                <a:solidFill>
                  <a:srgbClr val="16515F"/>
                </a:solidFill>
                <a:latin typeface="Arial" pitchFamily="34"/>
                <a:ea typeface="Lucida Sans Unicode" pitchFamily="2"/>
                <a:cs typeface="Arial" pitchFamily="34"/>
              </a:rPr>
              <a:t> HERZEGOVINA</a:t>
            </a:r>
          </a:p>
          <a:p>
            <a:pPr marL="0" marR="0" lvl="0" indent="0" algn="ctr" rtl="0" hangingPunct="1">
              <a:spcBef>
                <a:spcPts val="0"/>
              </a:spcBef>
              <a:spcAft>
                <a:spcPts val="601"/>
              </a:spcAft>
              <a:buNone/>
              <a:tabLst/>
            </a:pPr>
            <a:r>
              <a:rPr lang="sr-Latn-RS" sz="1100" b="1" err="1" smtClean="0">
                <a:solidFill>
                  <a:srgbClr val="16515F"/>
                </a:solidFill>
                <a:latin typeface="Arial" pitchFamily="34"/>
                <a:ea typeface="Lucida Sans Unicode" pitchFamily="2"/>
                <a:cs typeface="Arial" pitchFamily="34"/>
              </a:rPr>
              <a:t>Ministry</a:t>
            </a:r>
            <a:r>
              <a:rPr lang="sr-Latn-RS" sz="1100" b="1" smtClean="0">
                <a:solidFill>
                  <a:srgbClr val="16515F"/>
                </a:solidFill>
                <a:latin typeface="Arial" pitchFamily="34"/>
                <a:ea typeface="Lucida Sans Unicode" pitchFamily="2"/>
                <a:cs typeface="Arial" pitchFamily="34"/>
              </a:rPr>
              <a:t> of </a:t>
            </a:r>
            <a:r>
              <a:rPr lang="sr-Latn-RS" sz="1100" b="1" err="1" smtClean="0">
                <a:solidFill>
                  <a:srgbClr val="16515F"/>
                </a:solidFill>
                <a:latin typeface="Arial" pitchFamily="34"/>
                <a:ea typeface="Lucida Sans Unicode" pitchFamily="2"/>
                <a:cs typeface="Arial" pitchFamily="34"/>
              </a:rPr>
              <a:t>Finance</a:t>
            </a:r>
            <a:r>
              <a:rPr lang="sr-Latn-RS" sz="1100" b="1" smtClean="0">
                <a:solidFill>
                  <a:srgbClr val="16515F"/>
                </a:solidFill>
                <a:latin typeface="Arial" pitchFamily="34"/>
                <a:ea typeface="Lucida Sans Unicode" pitchFamily="2"/>
                <a:cs typeface="Arial" pitchFamily="34"/>
              </a:rPr>
              <a:t> </a:t>
            </a:r>
            <a:r>
              <a:rPr lang="sr-Latn-RS" sz="1100" b="1" err="1" smtClean="0">
                <a:solidFill>
                  <a:srgbClr val="16515F"/>
                </a:solidFill>
                <a:latin typeface="Arial" pitchFamily="34"/>
                <a:ea typeface="Lucida Sans Unicode" pitchFamily="2"/>
                <a:cs typeface="Arial" pitchFamily="34"/>
              </a:rPr>
              <a:t>and</a:t>
            </a:r>
            <a:r>
              <a:rPr lang="sr-Latn-RS" sz="1100" b="1" smtClean="0">
                <a:solidFill>
                  <a:srgbClr val="16515F"/>
                </a:solidFill>
                <a:latin typeface="Arial" pitchFamily="34"/>
                <a:ea typeface="Lucida Sans Unicode" pitchFamily="2"/>
                <a:cs typeface="Arial" pitchFamily="34"/>
              </a:rPr>
              <a:t> </a:t>
            </a:r>
            <a:r>
              <a:rPr lang="sr-Latn-RS" sz="1100" b="1" err="1" smtClean="0">
                <a:solidFill>
                  <a:srgbClr val="16515F"/>
                </a:solidFill>
                <a:latin typeface="Arial" pitchFamily="34"/>
                <a:ea typeface="Lucida Sans Unicode" pitchFamily="2"/>
                <a:cs typeface="Arial" pitchFamily="34"/>
              </a:rPr>
              <a:t>Treasury</a:t>
            </a:r>
            <a:endParaRPr lang="x-none" sz="1100" b="1" i="0" u="none" strike="noStrike">
              <a:solidFill>
                <a:srgbClr val="16515F"/>
              </a:solidFill>
              <a:latin typeface="Arial" pitchFamily="34"/>
              <a:ea typeface="Lucida Sans Unicode" pitchFamily="2"/>
              <a:cs typeface="Arial" pitchFamily="34"/>
            </a:endParaRPr>
          </a:p>
          <a:p>
            <a:pPr marL="0" marR="0" lvl="0" indent="0" algn="ctr" rtl="0" hangingPunct="1">
              <a:lnSpc>
                <a:spcPct val="125000"/>
              </a:lnSpc>
              <a:spcBef>
                <a:spcPts val="0"/>
              </a:spcBef>
              <a:spcAft>
                <a:spcPts val="601"/>
              </a:spcAft>
              <a:buNone/>
              <a:tabLst>
                <a:tab pos="0" algn="l"/>
                <a:tab pos="447840" algn="l"/>
                <a:tab pos="896759" algn="l"/>
                <a:tab pos="1346040" algn="l"/>
                <a:tab pos="1795320" algn="l"/>
                <a:tab pos="2244600" algn="l"/>
                <a:tab pos="2693880" algn="l"/>
                <a:tab pos="3143159" algn="l"/>
                <a:tab pos="3592440" algn="l"/>
                <a:tab pos="4041719" algn="l"/>
                <a:tab pos="4491000" algn="l"/>
                <a:tab pos="4940280" algn="l"/>
                <a:tab pos="5389560" algn="l"/>
                <a:tab pos="5838840" algn="l"/>
                <a:tab pos="6288120" algn="l"/>
                <a:tab pos="6737400" algn="l"/>
                <a:tab pos="7186679" algn="l"/>
                <a:tab pos="7635960" algn="l"/>
                <a:tab pos="8085240" algn="l"/>
                <a:tab pos="8534520" algn="l"/>
                <a:tab pos="8983800" algn="l"/>
              </a:tabLst>
            </a:pPr>
            <a:endParaRPr lang="x-none" sz="1100" b="1" i="0" u="none" strike="noStrike">
              <a:solidFill>
                <a:srgbClr val="16515F"/>
              </a:solidFill>
              <a:latin typeface="Arial" pitchFamily="34"/>
              <a:ea typeface="Lucida Sans Unicode" pitchFamily="2"/>
              <a:cs typeface="Arial" pitchFamily="34"/>
            </a:endParaRPr>
          </a:p>
          <a:p>
            <a:pPr marL="0" marR="0" lvl="0" indent="0" algn="ctr" rtl="0" hangingPunct="1">
              <a:lnSpc>
                <a:spcPct val="125000"/>
              </a:lnSpc>
              <a:spcBef>
                <a:spcPts val="0"/>
              </a:spcBef>
              <a:spcAft>
                <a:spcPts val="601"/>
              </a:spcAft>
              <a:buNone/>
              <a:tabLst>
                <a:tab pos="0" algn="l"/>
                <a:tab pos="447840" algn="l"/>
                <a:tab pos="896759" algn="l"/>
                <a:tab pos="1346040" algn="l"/>
                <a:tab pos="1795320" algn="l"/>
                <a:tab pos="2244600" algn="l"/>
                <a:tab pos="2693880" algn="l"/>
                <a:tab pos="3143159" algn="l"/>
                <a:tab pos="3592440" algn="l"/>
                <a:tab pos="4041719" algn="l"/>
                <a:tab pos="4491000" algn="l"/>
                <a:tab pos="4940280" algn="l"/>
                <a:tab pos="5389560" algn="l"/>
                <a:tab pos="5838840" algn="l"/>
                <a:tab pos="6288120" algn="l"/>
                <a:tab pos="6737400" algn="l"/>
                <a:tab pos="7186679" algn="l"/>
                <a:tab pos="7635960" algn="l"/>
                <a:tab pos="8085240" algn="l"/>
                <a:tab pos="8534520" algn="l"/>
                <a:tab pos="8983800" algn="l"/>
              </a:tabLst>
            </a:pPr>
            <a:endParaRPr lang="x-none" sz="1100" b="1" i="0" u="none" strike="noStrike">
              <a:solidFill>
                <a:srgbClr val="16515F"/>
              </a:solidFill>
              <a:latin typeface="Arial" pitchFamily="34"/>
              <a:ea typeface="Lucida Sans Unicode" pitchFamily="2"/>
              <a:cs typeface="Arial" pitchFamily="34"/>
            </a:endParaRPr>
          </a:p>
        </p:txBody>
      </p:sp>
    </p:spTree>
    <p:extLst>
      <p:ext uri="{BB962C8B-B14F-4D97-AF65-F5344CB8AC3E}">
        <p14:creationId xmlns:p14="http://schemas.microsoft.com/office/powerpoint/2010/main" val="292009296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762000"/>
            <a:ext cx="8229600" cy="5245291"/>
          </a:xfrm>
        </p:spPr>
        <p:txBody>
          <a:bodyPr>
            <a:noAutofit/>
          </a:bodyPr>
          <a:lstStyle/>
          <a:p>
            <a:pPr>
              <a:buClr>
                <a:srgbClr val="2D2D8A"/>
              </a:buClr>
              <a:buFont typeface="Wingdings" panose="05000000000000000000" pitchFamily="2" charset="2"/>
              <a:buChar char="q"/>
            </a:pPr>
            <a:r>
              <a:rPr lang="bs-Latn-BA" sz="2000" b="1" dirty="0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DCF meeting conclusions</a:t>
            </a:r>
            <a:endParaRPr lang="bs-Latn-BA" sz="2000" b="1" dirty="0">
              <a:solidFill>
                <a:srgbClr val="2D2D8A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buClr>
                <a:srgbClr val="2D2D8A"/>
              </a:buClr>
              <a:buFont typeface="Wingdings" panose="05000000000000000000" pitchFamily="2" charset="2"/>
              <a:buChar char="q"/>
            </a:pPr>
            <a:endParaRPr lang="bs-Latn-BA" sz="1600" b="1" dirty="0">
              <a:solidFill>
                <a:srgbClr val="2D2D8A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536575" indent="-263525">
              <a:buClr>
                <a:srgbClr val="2D2D8A"/>
              </a:buClr>
              <a:buFont typeface="Courier New" panose="02070309020205020404" pitchFamily="49" charset="0"/>
              <a:buChar char="o"/>
              <a:tabLst>
                <a:tab pos="536575" algn="l"/>
              </a:tabLst>
            </a:pPr>
            <a:r>
              <a:rPr lang="bs-Latn-BA" sz="1600" b="1" u="sng" dirty="0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Ministry of  Finance and Treasury will open special section </a:t>
            </a:r>
            <a:r>
              <a:rPr lang="bs-Latn-BA" sz="1600" b="1" dirty="0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„</a:t>
            </a:r>
            <a:r>
              <a:rPr lang="bs-Latn-BA" sz="1600" b="1" u="sng" dirty="0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FLOODS“</a:t>
            </a:r>
            <a:r>
              <a:rPr lang="bs-Latn-BA" sz="1600" b="1" dirty="0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bs-Latn-BA" sz="1600" b="1" dirty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on </a:t>
            </a:r>
            <a:r>
              <a:rPr lang="bs-Latn-BA" sz="1600" b="1" dirty="0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web sites of the  Ministry and Donor Coordination </a:t>
            </a:r>
            <a:r>
              <a:rPr lang="bs-Latn-BA" sz="1600" b="1" dirty="0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Forum </a:t>
            </a:r>
            <a:r>
              <a:rPr lang="bs-Latn-BA" sz="1600" b="1" dirty="0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for public and transparent monitoring of mobilization and </a:t>
            </a:r>
            <a:r>
              <a:rPr lang="bs-Latn-BA" sz="1600" b="1" dirty="0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realization </a:t>
            </a:r>
            <a:r>
              <a:rPr lang="bs-Latn-BA" sz="1600" b="1" dirty="0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of international funds intended </a:t>
            </a:r>
            <a:r>
              <a:rPr lang="bs-Latn-BA" sz="1600" b="1" dirty="0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   for </a:t>
            </a:r>
            <a:r>
              <a:rPr lang="bs-Latn-BA" sz="1600" b="1" dirty="0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flood recovery</a:t>
            </a:r>
          </a:p>
          <a:p>
            <a:pPr marL="536575" indent="-263525">
              <a:buClr>
                <a:srgbClr val="2D2D8A"/>
              </a:buClr>
              <a:buNone/>
              <a:tabLst>
                <a:tab pos="536575" algn="l"/>
              </a:tabLst>
            </a:pPr>
            <a:endParaRPr lang="bs-Latn-BA" sz="1600" b="1" dirty="0" smtClean="0">
              <a:solidFill>
                <a:srgbClr val="2D2D8A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536575" indent="-263525">
              <a:buClr>
                <a:srgbClr val="2D2D8A"/>
              </a:buClr>
              <a:buFont typeface="Courier New" panose="02070309020205020404" pitchFamily="49" charset="0"/>
              <a:buChar char="o"/>
              <a:tabLst>
                <a:tab pos="536575" algn="l"/>
              </a:tabLst>
            </a:pPr>
            <a:r>
              <a:rPr lang="bs-Latn-BA" sz="1600" b="1" u="sng" dirty="0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Donors </a:t>
            </a:r>
            <a:r>
              <a:rPr lang="bs-Latn-BA" sz="1600" b="1" u="sng" dirty="0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will</a:t>
            </a:r>
            <a:r>
              <a:rPr lang="bs-Latn-BA" sz="1600" b="1" u="sng" dirty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bs-Latn-BA" sz="1600" b="1" u="sng" dirty="0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report the </a:t>
            </a:r>
            <a:r>
              <a:rPr lang="bs-Latn-BA" sz="1600" b="1" u="sng" dirty="0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status of activated „pledged“ </a:t>
            </a:r>
            <a:r>
              <a:rPr lang="bs-Latn-BA" sz="1600" b="1" u="sng" dirty="0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funds</a:t>
            </a:r>
            <a:r>
              <a:rPr lang="bs-Latn-BA" sz="1600" b="1" dirty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bs-Latn-BA" sz="1600" b="1" dirty="0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to</a:t>
            </a:r>
            <a:r>
              <a:rPr lang="bs-Latn-BA" sz="1600" b="1" dirty="0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bs-Latn-BA" sz="1600" b="1" dirty="0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bs-Latn-BA" sz="1600" b="1" dirty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Ministry of Finance </a:t>
            </a:r>
            <a:r>
              <a:rPr lang="bs-Latn-BA" sz="1600" b="1" dirty="0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and Treasury </a:t>
            </a:r>
            <a:r>
              <a:rPr lang="bs-Latn-BA" sz="1600" b="1" dirty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latest </a:t>
            </a:r>
            <a:r>
              <a:rPr lang="bs-Latn-BA" sz="1600" b="1" dirty="0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by </a:t>
            </a:r>
            <a:r>
              <a:rPr lang="bs-Latn-BA" sz="1600" b="1" dirty="0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31 October 2014</a:t>
            </a:r>
            <a:endParaRPr lang="bs-Latn-BA" sz="1600" b="1" dirty="0" smtClean="0">
              <a:solidFill>
                <a:srgbClr val="2D2D8A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536575" indent="-263525">
              <a:buClr>
                <a:srgbClr val="2D2D8A"/>
              </a:buClr>
              <a:buFont typeface="Courier New" panose="02070309020205020404" pitchFamily="49" charset="0"/>
              <a:buChar char="o"/>
              <a:tabLst>
                <a:tab pos="536575" algn="l"/>
              </a:tabLst>
            </a:pPr>
            <a:endParaRPr lang="bs-Latn-BA" sz="1600" b="1" dirty="0" smtClean="0">
              <a:solidFill>
                <a:srgbClr val="2D2D8A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536575" indent="-263525">
              <a:buClr>
                <a:srgbClr val="2D2D8A"/>
              </a:buClr>
              <a:buFont typeface="Courier New" panose="02070309020205020404" pitchFamily="49" charset="0"/>
              <a:buChar char="o"/>
              <a:tabLst>
                <a:tab pos="536575" algn="l"/>
              </a:tabLst>
            </a:pPr>
            <a:r>
              <a:rPr lang="bs-Latn-BA" sz="1600" b="1" u="sng" dirty="0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Future DCF meetings will include obligatory </a:t>
            </a:r>
            <a:r>
              <a:rPr lang="bs-Latn-BA" sz="1600" b="1" u="sng" dirty="0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topic </a:t>
            </a:r>
            <a:r>
              <a:rPr lang="bs-Latn-BA" sz="1600" b="1" dirty="0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dedicated       to </a:t>
            </a:r>
            <a:r>
              <a:rPr lang="bs-Latn-BA" sz="1600" b="1" dirty="0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current activities </a:t>
            </a:r>
            <a:r>
              <a:rPr lang="bs-Latn-BA" sz="1600" b="1" u="sng" dirty="0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related to floods</a:t>
            </a:r>
          </a:p>
          <a:p>
            <a:pPr marL="109728" indent="0">
              <a:buClr>
                <a:srgbClr val="2D2D8A"/>
              </a:buClr>
              <a:buNone/>
            </a:pPr>
            <a:endParaRPr lang="bs-Latn-BA" sz="1600" b="1" dirty="0" smtClean="0">
              <a:solidFill>
                <a:srgbClr val="2D2D8A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buClr>
                <a:srgbClr val="2D2D8A"/>
              </a:buClr>
              <a:buFont typeface="Wingdings" panose="05000000000000000000" pitchFamily="2" charset="2"/>
              <a:buChar char="q"/>
            </a:pPr>
            <a:r>
              <a:rPr lang="bs-Latn-BA" sz="1600" b="1" u="sng" dirty="0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FIRST FINANCIAL OVERVIEW OF ACTIVATED FUNDS WAS PUBLISHED ON </a:t>
            </a:r>
            <a:r>
              <a:rPr lang="bs-Latn-BA" sz="1600" b="1" u="sng" dirty="0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31 JANUARY 2015 </a:t>
            </a:r>
            <a:r>
              <a:rPr lang="bs-Latn-BA" sz="1600" b="1" u="sng" dirty="0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AND </a:t>
            </a:r>
            <a:r>
              <a:rPr lang="bs-Latn-BA" sz="1600" b="1" u="sng" dirty="0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bs-Latn-BA" sz="1600" b="1" u="sng" dirty="0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IS UPDATED ON QUARTERLY BASIS</a:t>
            </a:r>
          </a:p>
          <a:p>
            <a:pPr>
              <a:buClr>
                <a:srgbClr val="2D2D8A"/>
              </a:buClr>
              <a:buFont typeface="Courier New" panose="02070309020205020404" pitchFamily="49" charset="0"/>
              <a:buChar char="o"/>
            </a:pPr>
            <a:endParaRPr lang="bs-Latn-BA" sz="1600" b="1" dirty="0">
              <a:solidFill>
                <a:srgbClr val="2D2D8A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buClr>
                <a:srgbClr val="2D2D8A"/>
              </a:buClr>
              <a:buFont typeface="Wingdings" panose="05000000000000000000" pitchFamily="2" charset="2"/>
              <a:buChar char="q"/>
            </a:pPr>
            <a:endParaRPr lang="bs-Latn-BA" sz="1600" b="1" dirty="0" smtClean="0">
              <a:solidFill>
                <a:srgbClr val="2D2D8A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buClr>
                <a:srgbClr val="2D2D8A"/>
              </a:buClr>
            </a:pPr>
            <a:endParaRPr lang="bs-Latn-BA" sz="1600" b="1" dirty="0" smtClean="0">
              <a:solidFill>
                <a:srgbClr val="2D2D8A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buClr>
                <a:srgbClr val="2D2D8A"/>
              </a:buClr>
            </a:pPr>
            <a:endParaRPr lang="bs-Latn-BA" sz="1600" b="1" dirty="0">
              <a:solidFill>
                <a:srgbClr val="2D2D8A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109728" indent="0">
              <a:buClr>
                <a:srgbClr val="2D2D8A"/>
              </a:buClr>
              <a:buNone/>
            </a:pPr>
            <a:r>
              <a:rPr lang="bs-Latn-BA" sz="1600" b="1" dirty="0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endParaRPr lang="bs-Latn-BA" sz="1600" b="1" dirty="0">
              <a:solidFill>
                <a:srgbClr val="2D2D8A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3" name="Picture 7"/>
          <p:cNvPicPr>
            <a:picLocks noChangeAspect="1"/>
          </p:cNvPicPr>
          <p:nvPr/>
        </p:nvPicPr>
        <p:blipFill>
          <a:blip r:embed="rId2" cstate="print">
            <a:lum/>
            <a:alphaModFix/>
          </a:blip>
          <a:srcRect/>
          <a:stretch>
            <a:fillRect/>
          </a:stretch>
        </p:blipFill>
        <p:spPr>
          <a:xfrm>
            <a:off x="6204600" y="6149519"/>
            <a:ext cx="482400" cy="59004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Rectangle 2"/>
          <p:cNvSpPr/>
          <p:nvPr/>
        </p:nvSpPr>
        <p:spPr>
          <a:xfrm>
            <a:off x="6687000" y="6120542"/>
            <a:ext cx="2384639" cy="76200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compatLnSpc="0"/>
          <a:lstStyle/>
          <a:p>
            <a:pPr marL="0" marR="0" lvl="0" indent="0" algn="ctr" rtl="0" hangingPunct="1">
              <a:spcBef>
                <a:spcPts val="0"/>
              </a:spcBef>
              <a:spcAft>
                <a:spcPts val="601"/>
              </a:spcAft>
              <a:buNone/>
              <a:tabLst/>
            </a:pPr>
            <a:r>
              <a:rPr lang="bs-Latn-BA" sz="1100" b="1" i="0" u="none" strike="noStrike" smtClean="0">
                <a:solidFill>
                  <a:srgbClr val="16515F"/>
                </a:solidFill>
                <a:latin typeface="Arial" pitchFamily="34"/>
                <a:ea typeface="Lucida Sans Unicode" pitchFamily="2"/>
                <a:cs typeface="Arial" pitchFamily="34"/>
              </a:rPr>
              <a:t>BOSNIA </a:t>
            </a:r>
            <a:r>
              <a:rPr lang="bs-Latn-BA" sz="1100" b="1" smtClean="0">
                <a:solidFill>
                  <a:srgbClr val="16515F"/>
                </a:solidFill>
                <a:latin typeface="Arial" pitchFamily="34"/>
                <a:ea typeface="Lucida Sans Unicode" pitchFamily="2"/>
                <a:cs typeface="Arial" pitchFamily="34"/>
              </a:rPr>
              <a:t>AND</a:t>
            </a:r>
            <a:r>
              <a:rPr lang="bs-Latn-BA" sz="1100" b="1" i="0" u="none" strike="noStrike" smtClean="0">
                <a:solidFill>
                  <a:srgbClr val="16515F"/>
                </a:solidFill>
                <a:latin typeface="Arial" pitchFamily="34"/>
                <a:ea typeface="Lucida Sans Unicode" pitchFamily="2"/>
                <a:cs typeface="Arial" pitchFamily="34"/>
              </a:rPr>
              <a:t> HERZEGOVINA</a:t>
            </a:r>
          </a:p>
          <a:p>
            <a:pPr marL="0" marR="0" lvl="0" indent="0" algn="ctr" rtl="0" hangingPunct="1">
              <a:spcBef>
                <a:spcPts val="0"/>
              </a:spcBef>
              <a:spcAft>
                <a:spcPts val="601"/>
              </a:spcAft>
              <a:buNone/>
              <a:tabLst/>
            </a:pPr>
            <a:r>
              <a:rPr lang="sr-Latn-RS" sz="1100" b="1" err="1" smtClean="0">
                <a:solidFill>
                  <a:srgbClr val="16515F"/>
                </a:solidFill>
                <a:latin typeface="Arial" pitchFamily="34"/>
                <a:ea typeface="Lucida Sans Unicode" pitchFamily="2"/>
                <a:cs typeface="Arial" pitchFamily="34"/>
              </a:rPr>
              <a:t>Ministry</a:t>
            </a:r>
            <a:r>
              <a:rPr lang="sr-Latn-RS" sz="1100" b="1" smtClean="0">
                <a:solidFill>
                  <a:srgbClr val="16515F"/>
                </a:solidFill>
                <a:latin typeface="Arial" pitchFamily="34"/>
                <a:ea typeface="Lucida Sans Unicode" pitchFamily="2"/>
                <a:cs typeface="Arial" pitchFamily="34"/>
              </a:rPr>
              <a:t> of </a:t>
            </a:r>
            <a:r>
              <a:rPr lang="sr-Latn-RS" sz="1100" b="1" err="1" smtClean="0">
                <a:solidFill>
                  <a:srgbClr val="16515F"/>
                </a:solidFill>
                <a:latin typeface="Arial" pitchFamily="34"/>
                <a:ea typeface="Lucida Sans Unicode" pitchFamily="2"/>
                <a:cs typeface="Arial" pitchFamily="34"/>
              </a:rPr>
              <a:t>Finance</a:t>
            </a:r>
            <a:r>
              <a:rPr lang="sr-Latn-RS" sz="1100" b="1" smtClean="0">
                <a:solidFill>
                  <a:srgbClr val="16515F"/>
                </a:solidFill>
                <a:latin typeface="Arial" pitchFamily="34"/>
                <a:ea typeface="Lucida Sans Unicode" pitchFamily="2"/>
                <a:cs typeface="Arial" pitchFamily="34"/>
              </a:rPr>
              <a:t> </a:t>
            </a:r>
            <a:r>
              <a:rPr lang="sr-Latn-RS" sz="1100" b="1" err="1" smtClean="0">
                <a:solidFill>
                  <a:srgbClr val="16515F"/>
                </a:solidFill>
                <a:latin typeface="Arial" pitchFamily="34"/>
                <a:ea typeface="Lucida Sans Unicode" pitchFamily="2"/>
                <a:cs typeface="Arial" pitchFamily="34"/>
              </a:rPr>
              <a:t>and</a:t>
            </a:r>
            <a:r>
              <a:rPr lang="sr-Latn-RS" sz="1100" b="1" smtClean="0">
                <a:solidFill>
                  <a:srgbClr val="16515F"/>
                </a:solidFill>
                <a:latin typeface="Arial" pitchFamily="34"/>
                <a:ea typeface="Lucida Sans Unicode" pitchFamily="2"/>
                <a:cs typeface="Arial" pitchFamily="34"/>
              </a:rPr>
              <a:t> </a:t>
            </a:r>
            <a:r>
              <a:rPr lang="sr-Latn-RS" sz="1100" b="1" err="1" smtClean="0">
                <a:solidFill>
                  <a:srgbClr val="16515F"/>
                </a:solidFill>
                <a:latin typeface="Arial" pitchFamily="34"/>
                <a:ea typeface="Lucida Sans Unicode" pitchFamily="2"/>
                <a:cs typeface="Arial" pitchFamily="34"/>
              </a:rPr>
              <a:t>Treasury</a:t>
            </a:r>
            <a:endParaRPr lang="x-none" sz="1100" b="1" i="0" u="none" strike="noStrike">
              <a:solidFill>
                <a:srgbClr val="16515F"/>
              </a:solidFill>
              <a:latin typeface="Arial" pitchFamily="34"/>
              <a:ea typeface="Lucida Sans Unicode" pitchFamily="2"/>
              <a:cs typeface="Arial" pitchFamily="34"/>
            </a:endParaRPr>
          </a:p>
          <a:p>
            <a:pPr marL="0" marR="0" lvl="0" indent="0" algn="ctr" rtl="0" hangingPunct="1">
              <a:lnSpc>
                <a:spcPct val="125000"/>
              </a:lnSpc>
              <a:spcBef>
                <a:spcPts val="0"/>
              </a:spcBef>
              <a:spcAft>
                <a:spcPts val="601"/>
              </a:spcAft>
              <a:buNone/>
              <a:tabLst>
                <a:tab pos="0" algn="l"/>
                <a:tab pos="447840" algn="l"/>
                <a:tab pos="896759" algn="l"/>
                <a:tab pos="1346040" algn="l"/>
                <a:tab pos="1795320" algn="l"/>
                <a:tab pos="2244600" algn="l"/>
                <a:tab pos="2693880" algn="l"/>
                <a:tab pos="3143159" algn="l"/>
                <a:tab pos="3592440" algn="l"/>
                <a:tab pos="4041719" algn="l"/>
                <a:tab pos="4491000" algn="l"/>
                <a:tab pos="4940280" algn="l"/>
                <a:tab pos="5389560" algn="l"/>
                <a:tab pos="5838840" algn="l"/>
                <a:tab pos="6288120" algn="l"/>
                <a:tab pos="6737400" algn="l"/>
                <a:tab pos="7186679" algn="l"/>
                <a:tab pos="7635960" algn="l"/>
                <a:tab pos="8085240" algn="l"/>
                <a:tab pos="8534520" algn="l"/>
                <a:tab pos="8983800" algn="l"/>
              </a:tabLst>
            </a:pPr>
            <a:endParaRPr lang="x-none" sz="1100" b="1" i="0" u="none" strike="noStrike">
              <a:solidFill>
                <a:srgbClr val="16515F"/>
              </a:solidFill>
              <a:latin typeface="Arial" pitchFamily="34"/>
              <a:ea typeface="Lucida Sans Unicode" pitchFamily="2"/>
              <a:cs typeface="Arial" pitchFamily="34"/>
            </a:endParaRPr>
          </a:p>
          <a:p>
            <a:pPr marL="0" marR="0" lvl="0" indent="0" algn="ctr" rtl="0" hangingPunct="1">
              <a:lnSpc>
                <a:spcPct val="125000"/>
              </a:lnSpc>
              <a:spcBef>
                <a:spcPts val="0"/>
              </a:spcBef>
              <a:spcAft>
                <a:spcPts val="601"/>
              </a:spcAft>
              <a:buNone/>
              <a:tabLst>
                <a:tab pos="0" algn="l"/>
                <a:tab pos="447840" algn="l"/>
                <a:tab pos="896759" algn="l"/>
                <a:tab pos="1346040" algn="l"/>
                <a:tab pos="1795320" algn="l"/>
                <a:tab pos="2244600" algn="l"/>
                <a:tab pos="2693880" algn="l"/>
                <a:tab pos="3143159" algn="l"/>
                <a:tab pos="3592440" algn="l"/>
                <a:tab pos="4041719" algn="l"/>
                <a:tab pos="4491000" algn="l"/>
                <a:tab pos="4940280" algn="l"/>
                <a:tab pos="5389560" algn="l"/>
                <a:tab pos="5838840" algn="l"/>
                <a:tab pos="6288120" algn="l"/>
                <a:tab pos="6737400" algn="l"/>
                <a:tab pos="7186679" algn="l"/>
                <a:tab pos="7635960" algn="l"/>
                <a:tab pos="8085240" algn="l"/>
                <a:tab pos="8534520" algn="l"/>
                <a:tab pos="8983800" algn="l"/>
              </a:tabLst>
            </a:pPr>
            <a:endParaRPr lang="x-none" sz="1100" b="1" i="0" u="none" strike="noStrike">
              <a:solidFill>
                <a:srgbClr val="16515F"/>
              </a:solidFill>
              <a:latin typeface="Arial" pitchFamily="34"/>
              <a:ea typeface="Lucida Sans Unicode" pitchFamily="2"/>
              <a:cs typeface="Arial" pitchFamily="34"/>
            </a:endParaRPr>
          </a:p>
        </p:txBody>
      </p:sp>
      <p:sp>
        <p:nvSpPr>
          <p:cNvPr id="5" name="Straight Connector 4"/>
          <p:cNvSpPr/>
          <p:nvPr/>
        </p:nvSpPr>
        <p:spPr>
          <a:xfrm>
            <a:off x="774359" y="6033960"/>
            <a:ext cx="8406001" cy="0"/>
          </a:xfrm>
          <a:prstGeom prst="line">
            <a:avLst/>
          </a:prstGeom>
          <a:noFill/>
          <a:ln w="9360">
            <a:solidFill>
              <a:srgbClr val="16515F"/>
            </a:solidFill>
            <a:custDash>
              <a:ds d="100000" sp="100000"/>
            </a:custDash>
          </a:ln>
        </p:spPr>
        <p:txBody>
          <a:bodyPr vert="horz" wrap="square" lIns="90000" tIns="45000" rIns="90000" bIns="45000" anchor="ctr" anchorCtr="1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x-none" sz="1800" b="0" i="0" u="none" strike="noStrike" kern="1200">
              <a:ln>
                <a:noFill/>
              </a:ln>
              <a:latin typeface="Arial" pitchFamily="18"/>
              <a:ea typeface="Lucida Sans Unicode" pitchFamily="2"/>
              <a:cs typeface="Tahoma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427135401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997</TotalTime>
  <Words>1418</Words>
  <Application>Microsoft Office PowerPoint</Application>
  <PresentationFormat>On-screen Show (4:3)</PresentationFormat>
  <Paragraphs>170</Paragraphs>
  <Slides>18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Concourse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  3. International Donors‘ Conference „Rebuilding together“, Brussels 16 July, 2014</vt:lpstr>
      <vt:lpstr>   4. Donor Coordination Forum (DCF)</vt:lpstr>
      <vt:lpstr>PowerPoint Presentation</vt:lpstr>
      <vt:lpstr>  5. Financial overview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     Note </vt:lpstr>
      <vt:lpstr>  6. Public and data transparency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Windows XP</dc:creator>
  <cp:lastModifiedBy>dbasta</cp:lastModifiedBy>
  <cp:revision>221</cp:revision>
  <cp:lastPrinted>2015-09-23T09:25:03Z</cp:lastPrinted>
  <dcterms:created xsi:type="dcterms:W3CDTF">2013-04-15T20:53:43Z</dcterms:created>
  <dcterms:modified xsi:type="dcterms:W3CDTF">2015-09-25T16:33:07Z</dcterms:modified>
</cp:coreProperties>
</file>